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39547"/>
  </p:normalViewPr>
  <p:slideViewPr>
    <p:cSldViewPr snapToGrid="0">
      <p:cViewPr varScale="1">
        <p:scale>
          <a:sx n="47" d="100"/>
          <a:sy n="47" d="100"/>
        </p:scale>
        <p:origin x="14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632D6-8D05-F54A-B1CF-F88B07DD636A}" type="datetimeFigureOut">
              <a:rPr lang="en-US" smtClean="0"/>
              <a:t>6/26/18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ECF94-1D62-1F42-845A-D7D7709D2BB8}" type="slidenum">
              <a:rPr lang="en-US" smtClean="0"/>
              <a:t>‹#›</a:t>
            </a:fld>
            <a:endParaRPr lang="en-US"/>
          </a:p>
        </p:txBody>
      </p:sp>
    </p:spTree>
    <p:extLst>
      <p:ext uri="{BB962C8B-B14F-4D97-AF65-F5344CB8AC3E}">
        <p14:creationId xmlns:p14="http://schemas.microsoft.com/office/powerpoint/2010/main" val="572015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baseline="0" dirty="0"/>
              <a:t>Hast Du </a:t>
            </a:r>
            <a:r>
              <a:rPr lang="en-US" b="0" u="none" baseline="0" dirty="0" err="1"/>
              <a:t>schon</a:t>
            </a:r>
            <a:r>
              <a:rPr lang="en-US" b="0" u="none" baseline="0" dirty="0"/>
              <a:t> </a:t>
            </a:r>
            <a:r>
              <a:rPr lang="en-US" b="0" u="none" baseline="0" dirty="0" err="1"/>
              <a:t>einmal</a:t>
            </a:r>
            <a:r>
              <a:rPr lang="en-US" b="0" u="none" baseline="0" dirty="0"/>
              <a:t> </a:t>
            </a:r>
            <a:r>
              <a:rPr lang="en-US" b="0" u="none" baseline="0" dirty="0" err="1"/>
              <a:t>ein</a:t>
            </a:r>
            <a:r>
              <a:rPr lang="en-US" b="0" u="none" baseline="0" dirty="0"/>
              <a:t> </a:t>
            </a:r>
            <a:r>
              <a:rPr lang="en-US" b="0" u="none" baseline="0" dirty="0" err="1"/>
              <a:t>ätherisches</a:t>
            </a:r>
            <a:r>
              <a:rPr lang="en-US" b="0" u="none" baseline="0" dirty="0"/>
              <a:t> </a:t>
            </a:r>
            <a:r>
              <a:rPr lang="en-US" b="0" u="none" baseline="0" dirty="0" err="1"/>
              <a:t>Öl</a:t>
            </a:r>
            <a:r>
              <a:rPr lang="en-US" b="0" u="none" baseline="0" dirty="0"/>
              <a:t> </a:t>
            </a:r>
            <a:r>
              <a:rPr lang="en-US" b="0" u="none" baseline="0" dirty="0" err="1"/>
              <a:t>benutzt</a:t>
            </a:r>
            <a:r>
              <a:rPr lang="en-US" b="0" u="none" baseline="0" dirty="0"/>
              <a:t>? </a:t>
            </a:r>
            <a:r>
              <a:rPr lang="en-US" b="0" u="none" baseline="0" dirty="0" err="1"/>
              <a:t>Ätherische</a:t>
            </a:r>
            <a:r>
              <a:rPr lang="en-US" b="0" u="none" baseline="0" dirty="0"/>
              <a:t> </a:t>
            </a:r>
            <a:r>
              <a:rPr lang="en-US" b="0" u="none" baseline="0" dirty="0" err="1"/>
              <a:t>Öle</a:t>
            </a:r>
            <a:r>
              <a:rPr lang="en-US" b="0" u="none" baseline="0" dirty="0"/>
              <a:t> </a:t>
            </a:r>
            <a:r>
              <a:rPr lang="en-US" b="0" u="none" baseline="0" dirty="0" err="1"/>
              <a:t>sind</a:t>
            </a:r>
            <a:r>
              <a:rPr lang="en-US" b="0" u="none" baseline="0" dirty="0"/>
              <a:t> </a:t>
            </a:r>
            <a:r>
              <a:rPr lang="en-US" b="0" u="none" baseline="0" dirty="0" err="1"/>
              <a:t>eine</a:t>
            </a:r>
            <a:r>
              <a:rPr lang="en-US" b="0" u="none" baseline="0" dirty="0"/>
              <a:t> </a:t>
            </a:r>
            <a:r>
              <a:rPr lang="en-US" b="0" u="none" baseline="0" dirty="0" err="1"/>
              <a:t>tolle</a:t>
            </a:r>
            <a:r>
              <a:rPr lang="en-US" b="0" u="none" baseline="0" dirty="0"/>
              <a:t> Art, </a:t>
            </a:r>
            <a:r>
              <a:rPr lang="en-US" b="0" u="none" baseline="0" dirty="0" err="1"/>
              <a:t>ganzheitliches</a:t>
            </a:r>
            <a:r>
              <a:rPr lang="en-US" b="0" u="none" baseline="0" dirty="0"/>
              <a:t> </a:t>
            </a:r>
            <a:r>
              <a:rPr lang="en-US" b="0" u="none" baseline="0" dirty="0" err="1"/>
              <a:t>Wohlbefinden</a:t>
            </a:r>
            <a:r>
              <a:rPr lang="en-US" b="0" u="none" baseline="0" dirty="0"/>
              <a:t> </a:t>
            </a:r>
            <a:r>
              <a:rPr lang="en-US" b="0" u="none" baseline="0" dirty="0" err="1"/>
              <a:t>zu</a:t>
            </a:r>
            <a:r>
              <a:rPr lang="en-US" b="0" u="none" baseline="0" dirty="0"/>
              <a:t> </a:t>
            </a:r>
            <a:r>
              <a:rPr lang="en-US" b="0" u="none" baseline="0" dirty="0" err="1"/>
              <a:t>unterstützen</a:t>
            </a:r>
            <a:r>
              <a:rPr lang="en-US" b="0" u="none" baseline="0" dirty="0"/>
              <a:t> und </a:t>
            </a:r>
            <a:r>
              <a:rPr lang="en-US" b="0" u="none" baseline="0" dirty="0" err="1"/>
              <a:t>jeden</a:t>
            </a:r>
            <a:r>
              <a:rPr lang="en-US" b="0" u="none" baseline="0" dirty="0"/>
              <a:t> </a:t>
            </a:r>
            <a:r>
              <a:rPr lang="en-US" b="0" u="none" baseline="0" dirty="0" err="1"/>
              <a:t>Bereich</a:t>
            </a:r>
            <a:r>
              <a:rPr lang="en-US" b="0" u="none" baseline="0" dirty="0"/>
              <a:t> </a:t>
            </a:r>
            <a:r>
              <a:rPr lang="en-US" b="0" u="none" baseline="0" dirty="0" err="1"/>
              <a:t>Deines</a:t>
            </a:r>
            <a:r>
              <a:rPr lang="en-US" b="0" u="none" baseline="0" dirty="0"/>
              <a:t> </a:t>
            </a:r>
            <a:r>
              <a:rPr lang="en-US" b="0" u="none" baseline="0" dirty="0" err="1"/>
              <a:t>Lebens</a:t>
            </a:r>
            <a:r>
              <a:rPr lang="en-US" b="0" u="none" baseline="0" dirty="0"/>
              <a:t> </a:t>
            </a:r>
            <a:r>
              <a:rPr lang="en-US" b="0" u="none" baseline="0" dirty="0" err="1"/>
              <a:t>zu</a:t>
            </a:r>
            <a:r>
              <a:rPr lang="en-US" b="0" u="none" baseline="0" dirty="0"/>
              <a:t> </a:t>
            </a:r>
            <a:r>
              <a:rPr lang="en-US" b="0" u="none" baseline="0" dirty="0" err="1"/>
              <a:t>verbessern</a:t>
            </a:r>
            <a:r>
              <a:rPr lang="en-US" b="0" u="none" baseline="0" dirty="0"/>
              <a:t>. </a:t>
            </a:r>
          </a:p>
          <a:p>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lumMod val="65000"/>
                    <a:lumOff val="35000"/>
                  </a:schemeClr>
                </a:solidFill>
              </a:rPr>
              <a:t>Wenn</a:t>
            </a:r>
            <a:r>
              <a:rPr lang="en-US" sz="1200" dirty="0">
                <a:solidFill>
                  <a:schemeClr val="tx1">
                    <a:lumMod val="65000"/>
                    <a:lumOff val="35000"/>
                  </a:schemeClr>
                </a:solidFill>
              </a:rPr>
              <a:t> Du das </a:t>
            </a:r>
            <a:r>
              <a:rPr lang="en-US" sz="1200" dirty="0" err="1">
                <a:solidFill>
                  <a:schemeClr val="tx1">
                    <a:lumMod val="65000"/>
                    <a:lumOff val="35000"/>
                  </a:schemeClr>
                </a:solidFill>
              </a:rPr>
              <a:t>nächste</a:t>
            </a:r>
            <a:r>
              <a:rPr lang="en-US" sz="1200" dirty="0">
                <a:solidFill>
                  <a:schemeClr val="tx1">
                    <a:lumMod val="65000"/>
                    <a:lumOff val="35000"/>
                  </a:schemeClr>
                </a:solidFill>
              </a:rPr>
              <a:t> Mal an </a:t>
            </a:r>
            <a:r>
              <a:rPr lang="en-US" sz="1200" dirty="0" err="1">
                <a:solidFill>
                  <a:schemeClr val="tx1">
                    <a:lumMod val="65000"/>
                    <a:lumOff val="35000"/>
                  </a:schemeClr>
                </a:solidFill>
              </a:rPr>
              <a:t>einem</a:t>
            </a:r>
            <a:r>
              <a:rPr lang="en-US" sz="1200" dirty="0">
                <a:solidFill>
                  <a:schemeClr val="tx1">
                    <a:lumMod val="65000"/>
                    <a:lumOff val="35000"/>
                  </a:schemeClr>
                </a:solidFill>
              </a:rPr>
              <a:t> </a:t>
            </a:r>
            <a:r>
              <a:rPr lang="en-US" sz="1200" dirty="0" err="1">
                <a:solidFill>
                  <a:schemeClr val="tx1">
                    <a:lumMod val="65000"/>
                    <a:lumOff val="35000"/>
                  </a:schemeClr>
                </a:solidFill>
              </a:rPr>
              <a:t>Lavendelfeld</a:t>
            </a:r>
            <a:r>
              <a:rPr lang="en-US" sz="1200" dirty="0">
                <a:solidFill>
                  <a:schemeClr val="tx1">
                    <a:lumMod val="65000"/>
                    <a:lumOff val="35000"/>
                  </a:schemeClr>
                </a:solidFill>
              </a:rPr>
              <a:t> </a:t>
            </a:r>
            <a:r>
              <a:rPr lang="en-US" sz="1200" dirty="0" err="1">
                <a:solidFill>
                  <a:schemeClr val="tx1">
                    <a:lumMod val="65000"/>
                    <a:lumOff val="35000"/>
                  </a:schemeClr>
                </a:solidFill>
              </a:rPr>
              <a:t>vorbeifährst</a:t>
            </a:r>
            <a:r>
              <a:rPr lang="en-US" sz="1200" dirty="0">
                <a:solidFill>
                  <a:schemeClr val="tx1">
                    <a:lumMod val="65000"/>
                    <a:lumOff val="35000"/>
                  </a:schemeClr>
                </a:solidFill>
              </a:rPr>
              <a:t> </a:t>
            </a:r>
            <a:r>
              <a:rPr lang="en-US" sz="1200" dirty="0" err="1">
                <a:solidFill>
                  <a:schemeClr val="tx1">
                    <a:lumMod val="65000"/>
                    <a:lumOff val="35000"/>
                  </a:schemeClr>
                </a:solidFill>
              </a:rPr>
              <a:t>oder</a:t>
            </a:r>
            <a:r>
              <a:rPr lang="en-US" sz="1200" dirty="0">
                <a:solidFill>
                  <a:schemeClr val="tx1">
                    <a:lumMod val="65000"/>
                    <a:lumOff val="35000"/>
                  </a:schemeClr>
                </a:solidFill>
              </a:rPr>
              <a:t> </a:t>
            </a:r>
            <a:r>
              <a:rPr lang="en-US" sz="1200" dirty="0" err="1">
                <a:solidFill>
                  <a:schemeClr val="tx1">
                    <a:lumMod val="65000"/>
                    <a:lumOff val="35000"/>
                  </a:schemeClr>
                </a:solidFill>
              </a:rPr>
              <a:t>durch</a:t>
            </a:r>
            <a:r>
              <a:rPr lang="en-US" sz="1200" dirty="0">
                <a:solidFill>
                  <a:schemeClr val="tx1">
                    <a:lumMod val="65000"/>
                    <a:lumOff val="35000"/>
                  </a:schemeClr>
                </a:solidFill>
              </a:rPr>
              <a:t> </a:t>
            </a:r>
            <a:r>
              <a:rPr lang="en-US" sz="1200" dirty="0" err="1">
                <a:solidFill>
                  <a:schemeClr val="tx1">
                    <a:lumMod val="65000"/>
                    <a:lumOff val="35000"/>
                  </a:schemeClr>
                </a:solidFill>
              </a:rPr>
              <a:t>einen</a:t>
            </a:r>
            <a:r>
              <a:rPr lang="en-US" sz="1200" dirty="0">
                <a:solidFill>
                  <a:schemeClr val="tx1">
                    <a:lumMod val="65000"/>
                    <a:lumOff val="35000"/>
                  </a:schemeClr>
                </a:solidFill>
              </a:rPr>
              <a:t> </a:t>
            </a:r>
            <a:r>
              <a:rPr lang="en-US" sz="1200" dirty="0" err="1">
                <a:solidFill>
                  <a:schemeClr val="tx1">
                    <a:lumMod val="65000"/>
                    <a:lumOff val="35000"/>
                  </a:schemeClr>
                </a:solidFill>
              </a:rPr>
              <a:t>Pinienwald</a:t>
            </a:r>
            <a:r>
              <a:rPr lang="en-US" sz="1200" dirty="0">
                <a:solidFill>
                  <a:schemeClr val="tx1">
                    <a:lumMod val="65000"/>
                    <a:lumOff val="35000"/>
                  </a:schemeClr>
                </a:solidFill>
              </a:rPr>
              <a:t> </a:t>
            </a:r>
            <a:r>
              <a:rPr lang="en-US" sz="1200" dirty="0" err="1">
                <a:solidFill>
                  <a:schemeClr val="tx1">
                    <a:lumMod val="65000"/>
                    <a:lumOff val="35000"/>
                  </a:schemeClr>
                </a:solidFill>
              </a:rPr>
              <a:t>wanderst</a:t>
            </a:r>
            <a:r>
              <a:rPr lang="en-US" sz="1200" dirty="0">
                <a:solidFill>
                  <a:schemeClr val="tx1">
                    <a:lumMod val="65000"/>
                    <a:lumOff val="35000"/>
                  </a:schemeClr>
                </a:solidFill>
              </a:rPr>
              <a:t>, </a:t>
            </a:r>
            <a:r>
              <a:rPr lang="en-US" sz="1200" dirty="0" err="1">
                <a:solidFill>
                  <a:schemeClr val="tx1">
                    <a:lumMod val="65000"/>
                    <a:lumOff val="35000"/>
                  </a:schemeClr>
                </a:solidFill>
              </a:rPr>
              <a:t>atme</a:t>
            </a:r>
            <a:r>
              <a:rPr lang="en-US" sz="1200" dirty="0">
                <a:solidFill>
                  <a:schemeClr val="tx1">
                    <a:lumMod val="65000"/>
                    <a:lumOff val="35000"/>
                  </a:schemeClr>
                </a:solidFill>
              </a:rPr>
              <a:t> mal </a:t>
            </a:r>
            <a:r>
              <a:rPr lang="en-US" sz="1200" dirty="0" err="1">
                <a:solidFill>
                  <a:schemeClr val="tx1">
                    <a:lumMod val="65000"/>
                    <a:lumOff val="35000"/>
                  </a:schemeClr>
                </a:solidFill>
              </a:rPr>
              <a:t>tief</a:t>
            </a:r>
            <a:r>
              <a:rPr lang="en-US" sz="1200" dirty="0">
                <a:solidFill>
                  <a:schemeClr val="tx1">
                    <a:lumMod val="65000"/>
                    <a:lumOff val="35000"/>
                  </a:schemeClr>
                </a:solidFill>
              </a:rPr>
              <a:t> </a:t>
            </a:r>
            <a:r>
              <a:rPr lang="en-US" sz="1200" dirty="0" err="1">
                <a:solidFill>
                  <a:schemeClr val="tx1">
                    <a:lumMod val="65000"/>
                    <a:lumOff val="35000"/>
                  </a:schemeClr>
                </a:solidFill>
              </a:rPr>
              <a:t>ein</a:t>
            </a:r>
            <a:r>
              <a:rPr lang="en-US" sz="1200" dirty="0">
                <a:solidFill>
                  <a:schemeClr val="tx1">
                    <a:lumMod val="65000"/>
                    <a:lumOff val="35000"/>
                  </a:schemeClr>
                </a:solidFill>
              </a:rPr>
              <a:t>—Du </a:t>
            </a:r>
            <a:r>
              <a:rPr lang="en-US" sz="1200" dirty="0" err="1">
                <a:solidFill>
                  <a:schemeClr val="tx1">
                    <a:lumMod val="65000"/>
                    <a:lumOff val="35000"/>
                  </a:schemeClr>
                </a:solidFill>
              </a:rPr>
              <a:t>erlebst</a:t>
            </a:r>
            <a:r>
              <a:rPr lang="en-US" sz="1200" dirty="0">
                <a:solidFill>
                  <a:schemeClr val="tx1">
                    <a:lumMod val="65000"/>
                    <a:lumOff val="35000"/>
                  </a:schemeClr>
                </a:solidFill>
              </a:rPr>
              <a:t> da die </a:t>
            </a:r>
            <a:r>
              <a:rPr lang="en-US" sz="1200" dirty="0" err="1">
                <a:solidFill>
                  <a:schemeClr val="tx1">
                    <a:lumMod val="65000"/>
                    <a:lumOff val="35000"/>
                  </a:schemeClr>
                </a:solidFill>
              </a:rPr>
              <a:t>seelenberuhigende</a:t>
            </a:r>
            <a:r>
              <a:rPr lang="en-US" sz="1200" dirty="0">
                <a:solidFill>
                  <a:schemeClr val="tx1">
                    <a:lumMod val="65000"/>
                    <a:lumOff val="35000"/>
                  </a:schemeClr>
                </a:solidFill>
              </a:rPr>
              <a:t> </a:t>
            </a:r>
            <a:r>
              <a:rPr lang="en-US" sz="1200" dirty="0" err="1">
                <a:solidFill>
                  <a:schemeClr val="tx1">
                    <a:lumMod val="65000"/>
                    <a:lumOff val="35000"/>
                  </a:schemeClr>
                </a:solidFill>
              </a:rPr>
              <a:t>Wirkung</a:t>
            </a:r>
            <a:r>
              <a:rPr lang="en-US" sz="1200" dirty="0">
                <a:solidFill>
                  <a:schemeClr val="tx1">
                    <a:lumMod val="65000"/>
                    <a:lumOff val="35000"/>
                  </a:schemeClr>
                </a:solidFill>
              </a:rPr>
              <a:t> </a:t>
            </a:r>
            <a:r>
              <a:rPr lang="en-US" sz="1200" dirty="0" err="1">
                <a:solidFill>
                  <a:schemeClr val="tx1">
                    <a:lumMod val="65000"/>
                    <a:lumOff val="35000"/>
                  </a:schemeClr>
                </a:solidFill>
              </a:rPr>
              <a:t>ätherischer</a:t>
            </a:r>
            <a:r>
              <a:rPr lang="en-US" sz="1200" dirty="0">
                <a:solidFill>
                  <a:schemeClr val="tx1">
                    <a:lumMod val="65000"/>
                    <a:lumOff val="35000"/>
                  </a:schemeClr>
                </a:solidFill>
              </a:rPr>
              <a:t> </a:t>
            </a:r>
            <a:r>
              <a:rPr lang="en-US" sz="1200" dirty="0" err="1">
                <a:solidFill>
                  <a:schemeClr val="tx1">
                    <a:lumMod val="65000"/>
                    <a:lumOff val="35000"/>
                  </a:schemeClr>
                </a:solidFill>
              </a:rPr>
              <a:t>Öle</a:t>
            </a:r>
            <a:r>
              <a:rPr lang="en-US" sz="1200" dirty="0">
                <a:solidFill>
                  <a:schemeClr val="tx1">
                    <a:lumMod val="65000"/>
                    <a:lumOff val="35000"/>
                  </a:schemeClr>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a typeface="+mn-ea"/>
                <a:cs typeface="+mn-cs"/>
              </a:rPr>
              <a:t> </a:t>
            </a:r>
            <a:r>
              <a:rPr lang="en-US" sz="1200" kern="1200" baseline="0" dirty="0" err="1">
                <a:solidFill>
                  <a:schemeClr val="tx1"/>
                </a:solidFill>
                <a:ea typeface="+mn-ea"/>
                <a:cs typeface="+mn-cs"/>
              </a:rPr>
              <a:t>Ätherische</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Öl</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sind</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mehr</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als</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nur</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nette</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Gerüche</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diese</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hochwirksamen</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Pflanzenextrakte</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können</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Dein</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Weg</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zu</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dem</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lebenslangen</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Wohlbefinden</a:t>
            </a:r>
            <a:r>
              <a:rPr lang="en-US" sz="1200" kern="1200" baseline="0" dirty="0">
                <a:solidFill>
                  <a:schemeClr val="tx1"/>
                </a:solidFill>
                <a:ea typeface="+mn-ea"/>
                <a:cs typeface="+mn-cs"/>
              </a:rPr>
              <a:t> sein, das </a:t>
            </a:r>
            <a:r>
              <a:rPr lang="en-US" sz="1200" kern="1200" baseline="0" dirty="0" err="1">
                <a:solidFill>
                  <a:schemeClr val="tx1"/>
                </a:solidFill>
                <a:ea typeface="+mn-ea"/>
                <a:cs typeface="+mn-cs"/>
              </a:rPr>
              <a:t>zu</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finden</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wir</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uns</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zur</a:t>
            </a:r>
            <a:r>
              <a:rPr lang="en-US" sz="1200" kern="1200" baseline="0" dirty="0">
                <a:solidFill>
                  <a:schemeClr val="tx1"/>
                </a:solidFill>
                <a:ea typeface="+mn-ea"/>
                <a:cs typeface="+mn-cs"/>
              </a:rPr>
              <a:t> Aufgabe </a:t>
            </a:r>
            <a:r>
              <a:rPr lang="en-US" sz="1200" kern="1200" baseline="0" dirty="0" err="1">
                <a:solidFill>
                  <a:schemeClr val="tx1"/>
                </a:solidFill>
                <a:ea typeface="+mn-ea"/>
                <a:cs typeface="+mn-cs"/>
              </a:rPr>
              <a:t>gemacht</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haben</a:t>
            </a:r>
            <a:r>
              <a:rPr lang="en-US" sz="1200" kern="1200" baseline="0" dirty="0">
                <a:solidFill>
                  <a:schemeClr val="tx1"/>
                </a:solidFill>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a:solidFill>
                  <a:schemeClr val="tx1"/>
                </a:solidFill>
                <a:ea typeface="+mn-ea"/>
                <a:cs typeface="+mn-cs"/>
              </a:rPr>
              <a:t>Ätherische</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Öle</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sind</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nützliche</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wirksame</a:t>
            </a:r>
            <a:r>
              <a:rPr lang="en-US" sz="1200" kern="1200" baseline="0" dirty="0">
                <a:solidFill>
                  <a:schemeClr val="tx1"/>
                </a:solidFill>
                <a:ea typeface="+mn-ea"/>
                <a:cs typeface="+mn-cs"/>
              </a:rPr>
              <a:t> Partner </a:t>
            </a:r>
            <a:r>
              <a:rPr lang="en-US" sz="1200" kern="1200" baseline="0" dirty="0" err="1">
                <a:solidFill>
                  <a:schemeClr val="tx1"/>
                </a:solidFill>
                <a:ea typeface="+mn-ea"/>
                <a:cs typeface="+mn-cs"/>
              </a:rPr>
              <a:t>bei</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Deiner</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Suche</a:t>
            </a:r>
            <a:r>
              <a:rPr lang="en-US" sz="1200" kern="1200" baseline="0" dirty="0">
                <a:solidFill>
                  <a:schemeClr val="tx1"/>
                </a:solidFill>
                <a:ea typeface="+mn-ea"/>
                <a:cs typeface="+mn-cs"/>
              </a:rPr>
              <a:t> </a:t>
            </a:r>
            <a:r>
              <a:rPr lang="en-US" sz="1200" kern="1200" baseline="0" dirty="0" err="1">
                <a:solidFill>
                  <a:schemeClr val="tx1"/>
                </a:solidFill>
                <a:ea typeface="+mn-ea"/>
                <a:cs typeface="+mn-cs"/>
              </a:rPr>
              <a:t>nach</a:t>
            </a:r>
            <a:r>
              <a:rPr lang="en-US" sz="1200" kern="1200" baseline="0" dirty="0">
                <a:solidFill>
                  <a:schemeClr val="tx1"/>
                </a:solidFill>
                <a:ea typeface="+mn-ea"/>
                <a:cs typeface="+mn-cs"/>
              </a:rPr>
              <a:t> Wellness.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a:solidFill>
                <a:schemeClr val="tx1"/>
              </a:solidFill>
              <a:effectLs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baseline="0" dirty="0">
                <a:solidFill>
                  <a:schemeClr val="tx1"/>
                </a:solidFill>
                <a:effectLst/>
                <a:ea typeface="+mn-ea"/>
                <a:cs typeface="+mn-cs"/>
              </a:rPr>
              <a:t>J</a:t>
            </a:r>
            <a:r>
              <a:rPr lang="en-US" sz="1200" kern="1200" baseline="0" dirty="0">
                <a:solidFill>
                  <a:schemeClr val="tx1"/>
                </a:solidFill>
                <a:effectLst/>
                <a:ea typeface="+mn-ea"/>
                <a:cs typeface="+mn-cs"/>
              </a:rPr>
              <a:t>e </a:t>
            </a:r>
            <a:r>
              <a:rPr lang="en-US" sz="1200" kern="1200" baseline="0" dirty="0" err="1">
                <a:solidFill>
                  <a:schemeClr val="tx1"/>
                </a:solidFill>
                <a:effectLst/>
                <a:ea typeface="+mn-ea"/>
                <a:cs typeface="+mn-cs"/>
              </a:rPr>
              <a:t>mehr</a:t>
            </a:r>
            <a:r>
              <a:rPr lang="en-US" sz="1200" kern="1200" baseline="0" dirty="0">
                <a:solidFill>
                  <a:schemeClr val="tx1"/>
                </a:solidFill>
                <a:effectLst/>
                <a:ea typeface="+mn-ea"/>
                <a:cs typeface="+mn-cs"/>
              </a:rPr>
              <a:t> Du </a:t>
            </a:r>
            <a:r>
              <a:rPr lang="en-US" sz="1200" kern="1200" baseline="0" dirty="0" err="1">
                <a:solidFill>
                  <a:schemeClr val="tx1"/>
                </a:solidFill>
                <a:effectLst/>
                <a:ea typeface="+mn-ea"/>
                <a:cs typeface="+mn-cs"/>
              </a:rPr>
              <a:t>über</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ätherische</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Öle</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lernst</a:t>
            </a:r>
            <a:r>
              <a:rPr lang="en-US" sz="1200" kern="1200" baseline="0" dirty="0">
                <a:solidFill>
                  <a:schemeClr val="tx1"/>
                </a:solidFill>
                <a:effectLst/>
                <a:ea typeface="+mn-ea"/>
                <a:cs typeface="+mn-cs"/>
              </a:rPr>
              <a:t>, die </a:t>
            </a:r>
            <a:r>
              <a:rPr lang="en-US" sz="1200" kern="1200" baseline="0" dirty="0" err="1">
                <a:solidFill>
                  <a:schemeClr val="tx1"/>
                </a:solidFill>
                <a:effectLst/>
                <a:ea typeface="+mn-ea"/>
                <a:cs typeface="+mn-cs"/>
              </a:rPr>
              <a:t>Wissenschaft</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dahinter</a:t>
            </a:r>
            <a:r>
              <a:rPr lang="en-US" sz="1200" kern="1200" baseline="0" dirty="0">
                <a:solidFill>
                  <a:schemeClr val="tx1"/>
                </a:solidFill>
                <a:effectLst/>
                <a:ea typeface="+mn-ea"/>
                <a:cs typeface="+mn-cs"/>
              </a:rPr>
              <a:t> und </a:t>
            </a:r>
            <a:r>
              <a:rPr lang="en-US" sz="1200" kern="1200" baseline="0" dirty="0" err="1">
                <a:solidFill>
                  <a:schemeClr val="tx1"/>
                </a:solidFill>
                <a:effectLst/>
                <a:ea typeface="+mn-ea"/>
                <a:cs typeface="+mn-cs"/>
              </a:rPr>
              <a:t>wie</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sie</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mit</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Deinem</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Körper</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arbeiten</a:t>
            </a:r>
            <a:r>
              <a:rPr lang="en-US" sz="1200" kern="1200" baseline="0" dirty="0">
                <a:solidFill>
                  <a:schemeClr val="tx1"/>
                </a:solidFill>
                <a:effectLst/>
                <a:ea typeface="+mn-ea"/>
                <a:cs typeface="+mn-cs"/>
              </a:rPr>
              <a:t> und </a:t>
            </a:r>
            <a:r>
              <a:rPr lang="en-US" sz="1200" kern="1200" baseline="0" dirty="0" err="1">
                <a:solidFill>
                  <a:schemeClr val="tx1"/>
                </a:solidFill>
                <a:effectLst/>
                <a:ea typeface="+mn-ea"/>
                <a:cs typeface="+mn-cs"/>
              </a:rPr>
              <a:t>ihn</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unterstützen</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desto</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selbstsicherer</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wirst</a:t>
            </a:r>
            <a:r>
              <a:rPr lang="en-US" sz="1200" kern="1200" baseline="0" dirty="0">
                <a:solidFill>
                  <a:schemeClr val="tx1"/>
                </a:solidFill>
                <a:effectLst/>
                <a:ea typeface="+mn-ea"/>
                <a:cs typeface="+mn-cs"/>
              </a:rPr>
              <a:t> Du </a:t>
            </a:r>
            <a:r>
              <a:rPr lang="en-US" sz="1200" kern="1200" baseline="0" dirty="0" err="1">
                <a:solidFill>
                  <a:schemeClr val="tx1"/>
                </a:solidFill>
                <a:effectLst/>
                <a:ea typeface="+mn-ea"/>
                <a:cs typeface="+mn-cs"/>
              </a:rPr>
              <a:t>im</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Umgang</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mit</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ihnen</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werden</a:t>
            </a:r>
            <a:r>
              <a:rPr lang="en-US" sz="1200" kern="1200" baseline="0" dirty="0">
                <a:solidFill>
                  <a:schemeClr val="tx1"/>
                </a:solidFill>
                <a:effectLst/>
                <a:ea typeface="+mn-ea"/>
                <a:cs typeface="+mn-cs"/>
              </a:rPr>
              <a:t> und </a:t>
            </a:r>
            <a:r>
              <a:rPr lang="en-US" sz="1200" kern="1200" baseline="0" dirty="0" err="1">
                <a:solidFill>
                  <a:schemeClr val="tx1"/>
                </a:solidFill>
                <a:effectLst/>
                <a:ea typeface="+mn-ea"/>
                <a:cs typeface="+mn-cs"/>
              </a:rPr>
              <a:t>auch</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wenn</a:t>
            </a:r>
            <a:r>
              <a:rPr lang="en-US" sz="1200" kern="1200" baseline="0" dirty="0">
                <a:solidFill>
                  <a:schemeClr val="tx1"/>
                </a:solidFill>
                <a:effectLst/>
                <a:ea typeface="+mn-ea"/>
                <a:cs typeface="+mn-cs"/>
              </a:rPr>
              <a:t> Du </a:t>
            </a:r>
            <a:r>
              <a:rPr lang="en-US" sz="1200" kern="1200" baseline="0" dirty="0" err="1">
                <a:solidFill>
                  <a:schemeClr val="tx1"/>
                </a:solidFill>
                <a:effectLst/>
                <a:ea typeface="+mn-ea"/>
                <a:cs typeface="+mn-cs"/>
              </a:rPr>
              <a:t>sie</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mit</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anderen</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teilst</a:t>
            </a:r>
            <a:r>
              <a:rPr lang="en-US" sz="1200" kern="1200" baseline="0" dirty="0">
                <a:solidFill>
                  <a:schemeClr val="tx1"/>
                </a:solidFill>
                <a:effectLs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sz="1200" kern="1200" dirty="0">
              <a:solidFill>
                <a:schemeClr val="tx1"/>
              </a:solidFill>
              <a:ea typeface="+mn-ea"/>
              <a:cs typeface="+mn-cs"/>
            </a:endParaRP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3</a:t>
            </a:fld>
            <a:endParaRPr lang="en-US"/>
          </a:p>
        </p:txBody>
      </p:sp>
    </p:spTree>
    <p:extLst>
      <p:ext uri="{BB962C8B-B14F-4D97-AF65-F5344CB8AC3E}">
        <p14:creationId xmlns:p14="http://schemas.microsoft.com/office/powerpoint/2010/main" val="1077037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Durch Kaltpressung entstehen bei uns unsere Zitrusöle wie Grapefruit, Zitrone, Limone und Orange und Mandarine. Früher wurde Kaltpressung per Hand gemacht. Jemand drückte mit den bloßen Händen auf eingeweichte </a:t>
            </a:r>
            <a:r>
              <a:rPr lang="de-DE" baseline="0" dirty="0" err="1"/>
              <a:t>Zitrusschalen</a:t>
            </a:r>
            <a:r>
              <a:rPr lang="de-DE" baseline="0" dirty="0"/>
              <a:t> bis eine Mischung aus Wasser und Ölen herauskam. Zum Glück erlaubt uns die moderne (und weniger arbeitsintensive) Methode heutzutage, unsere geliebten Zitrusöle einfacher herzustellen. Bei der Kaltpressung werden die </a:t>
            </a:r>
            <a:r>
              <a:rPr lang="de-DE" baseline="0" dirty="0" err="1"/>
              <a:t>Zitrusschalen</a:t>
            </a:r>
            <a:r>
              <a:rPr lang="de-DE" baseline="0" dirty="0"/>
              <a:t> in einen rotierenden Behälter mit spitzen Stiften, die die Haut der Schalen einsticht. Diese Einstiche erlauben das Lösen der ätherischen Öle in der Schale, welches dann gesammelt und von den Säften getrennt wird. Die Schale der Früchte wird gepresst und das ätherische Öl so von der Frucht getrennt.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Wir nutzen diesen Prozess für Zitrusöle weil andere Methoden die empfindlichen </a:t>
            </a:r>
            <a:r>
              <a:rPr lang="de-DE" baseline="0" dirty="0" err="1"/>
              <a:t>Zitralmoleküle</a:t>
            </a:r>
            <a:r>
              <a:rPr lang="de-DE" baseline="0" dirty="0"/>
              <a:t> zerstören können. Dampfdestillierte Zitrusöle haben einen bitteren Geschmack weil die Hitze die </a:t>
            </a:r>
            <a:r>
              <a:rPr lang="de-DE" baseline="0" dirty="0" err="1"/>
              <a:t>Zitralmoleküle</a:t>
            </a:r>
            <a:r>
              <a:rPr lang="de-DE" baseline="0" dirty="0"/>
              <a:t> angreift.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Andere fettige Öle wie Olive, Mandel und Kokosnuss werden ebenfalls kaltgepresst. </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13</a:t>
            </a:fld>
            <a:endParaRPr lang="en-US"/>
          </a:p>
        </p:txBody>
      </p:sp>
    </p:spTree>
    <p:extLst>
      <p:ext uri="{BB962C8B-B14F-4D97-AF65-F5344CB8AC3E}">
        <p14:creationId xmlns:p14="http://schemas.microsoft.com/office/powerpoint/2010/main" val="4122059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Diese Methode wird genutzt für Öle wie Weihrauch, Myrrhe und </a:t>
            </a:r>
            <a:r>
              <a:rPr lang="de-DE" dirty="0" err="1"/>
              <a:t>Copaiba</a:t>
            </a:r>
            <a:r>
              <a:rPr lang="de-DE" dirty="0"/>
              <a:t>. Das äußere der Pflanze wird angeschnitten damit der Baum Harz abgibt. Dies machen Bäume um ihre „Wunden“ zu heilen. Das Harz wird dann eingesammelt und zum Destillieren gebracht. Wenn es richtig gemacht wird, schadet Harzanzapfung der Natur nicht und mit unserem </a:t>
            </a:r>
            <a:r>
              <a:rPr lang="en-US" sz="1200" kern="1200" dirty="0">
                <a:solidFill>
                  <a:schemeClr val="tx1"/>
                </a:solidFill>
                <a:effectLst/>
                <a:ea typeface="+mn-ea"/>
                <a:cs typeface="+mn-cs"/>
              </a:rPr>
              <a:t>Seed to Seal®  </a:t>
            </a:r>
            <a:r>
              <a:rPr lang="en-US" sz="1200" kern="1200" dirty="0" err="1">
                <a:solidFill>
                  <a:schemeClr val="tx1"/>
                </a:solidFill>
                <a:effectLst/>
                <a:ea typeface="+mn-ea"/>
                <a:cs typeface="+mn-cs"/>
              </a:rPr>
              <a:t>Versprechen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stellen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wir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sicher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dass</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wir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immer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mit</a:t>
            </a:r>
            <a:r>
              <a:rPr lang="en-US" sz="1200" kern="1200" dirty="0">
                <a:solidFill>
                  <a:schemeClr val="tx1"/>
                </a:solidFill>
                <a:effectLst/>
                <a:ea typeface="+mn-ea"/>
                <a:cs typeface="+mn-cs"/>
              </a:rPr>
              <a:t> den </a:t>
            </a:r>
            <a:r>
              <a:rPr lang="en-US" sz="1200" kern="1200" dirty="0" err="1">
                <a:solidFill>
                  <a:schemeClr val="tx1"/>
                </a:solidFill>
                <a:effectLst/>
                <a:ea typeface="+mn-ea"/>
                <a:cs typeface="+mn-cs"/>
              </a:rPr>
              <a:t>verantwortungsvollsten</a:t>
            </a:r>
            <a:r>
              <a:rPr lang="en-US" sz="1200" kern="1200" dirty="0">
                <a:solidFill>
                  <a:schemeClr val="tx1"/>
                </a:solidFill>
                <a:effectLst/>
                <a:ea typeface="+mn-ea"/>
                <a:cs typeface="+mn-cs"/>
              </a:rPr>
              <a:t> und </a:t>
            </a:r>
            <a:r>
              <a:rPr lang="en-US" sz="1200" kern="1200" dirty="0" err="1">
                <a:solidFill>
                  <a:schemeClr val="tx1"/>
                </a:solidFill>
                <a:effectLst/>
                <a:ea typeface="+mn-ea"/>
                <a:cs typeface="+mn-cs"/>
              </a:rPr>
              <a:t>messbar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nachhaltigen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Methoden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arbeiten</a:t>
            </a:r>
            <a:r>
              <a:rPr lang="en-US" sz="1200" kern="1200" dirty="0">
                <a:solidFill>
                  <a:schemeClr val="tx1"/>
                </a:solidFill>
                <a:effectLst/>
                <a:ea typeface="+mn-ea"/>
                <a:cs typeface="+mn-cs"/>
              </a:rPr>
              <a:t>. </a:t>
            </a:r>
            <a:endParaRPr lang="de-DE" dirty="0"/>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14</a:t>
            </a:fld>
            <a:endParaRPr lang="en-US"/>
          </a:p>
        </p:txBody>
      </p:sp>
    </p:spTree>
    <p:extLst>
      <p:ext uri="{BB962C8B-B14F-4D97-AF65-F5344CB8AC3E}">
        <p14:creationId xmlns:p14="http://schemas.microsoft.com/office/powerpoint/2010/main" val="2180255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u="none" baseline="0" dirty="0" err="1"/>
              <a:t>Ätherische</a:t>
            </a:r>
            <a:r>
              <a:rPr lang="en-US" b="0" u="none" baseline="0" dirty="0"/>
              <a:t> </a:t>
            </a:r>
            <a:r>
              <a:rPr lang="en-US" b="0" u="none" baseline="0" dirty="0" err="1"/>
              <a:t>Öle</a:t>
            </a:r>
            <a:r>
              <a:rPr lang="en-US" b="0" u="none" baseline="0" dirty="0"/>
              <a:t> </a:t>
            </a:r>
            <a:r>
              <a:rPr lang="en-US" b="0" u="none" baseline="0" dirty="0" err="1"/>
              <a:t>sind</a:t>
            </a:r>
            <a:r>
              <a:rPr lang="en-US" b="0" u="none" baseline="0" dirty="0"/>
              <a:t> </a:t>
            </a:r>
            <a:r>
              <a:rPr lang="en-US" b="0" u="none" baseline="0" dirty="0" err="1"/>
              <a:t>kraftvoll</a:t>
            </a:r>
            <a:r>
              <a:rPr lang="en-US" b="0" u="none" baseline="0" dirty="0"/>
              <a:t> und </a:t>
            </a:r>
            <a:r>
              <a:rPr lang="en-US" b="0" u="none" baseline="0" dirty="0" err="1"/>
              <a:t>können</a:t>
            </a:r>
            <a:r>
              <a:rPr lang="en-US" b="0" u="none" baseline="0" dirty="0"/>
              <a:t> </a:t>
            </a:r>
            <a:r>
              <a:rPr lang="en-US" b="0" u="none" baseline="0" dirty="0" err="1"/>
              <a:t>vorteilhaft</a:t>
            </a:r>
            <a:r>
              <a:rPr lang="en-US" b="0" u="none" baseline="0" dirty="0"/>
              <a:t> </a:t>
            </a:r>
            <a:r>
              <a:rPr lang="en-US" b="0" u="none" baseline="0" dirty="0" err="1"/>
              <a:t>für</a:t>
            </a:r>
            <a:r>
              <a:rPr lang="en-US" b="0" u="none" baseline="0" dirty="0"/>
              <a:t> </a:t>
            </a:r>
            <a:r>
              <a:rPr lang="en-US" b="0" u="none" baseline="0" dirty="0" err="1"/>
              <a:t>Deinen</a:t>
            </a:r>
            <a:r>
              <a:rPr lang="en-US" b="0" u="none" baseline="0" dirty="0"/>
              <a:t> </a:t>
            </a:r>
            <a:r>
              <a:rPr lang="en-US" b="0" u="none" baseline="0" dirty="0" err="1"/>
              <a:t>Körper</a:t>
            </a:r>
            <a:r>
              <a:rPr lang="en-US" b="0" u="none" baseline="0" dirty="0"/>
              <a:t> sein, </a:t>
            </a:r>
            <a:r>
              <a:rPr lang="en-US" b="0" u="none" baseline="0" dirty="0" err="1"/>
              <a:t>aber</a:t>
            </a:r>
            <a:r>
              <a:rPr lang="en-US" b="0" u="none" baseline="0" dirty="0"/>
              <a:t> </a:t>
            </a:r>
            <a:r>
              <a:rPr lang="en-US" b="0" u="none" baseline="0" dirty="0" err="1"/>
              <a:t>wie</a:t>
            </a:r>
            <a:r>
              <a:rPr lang="en-US" b="0" u="none" baseline="0" dirty="0"/>
              <a:t> </a:t>
            </a:r>
            <a:r>
              <a:rPr lang="en-US" b="0" u="none" baseline="0" dirty="0" err="1"/>
              <a:t>benutzt</a:t>
            </a:r>
            <a:r>
              <a:rPr lang="en-US" b="0" u="none" baseline="0" dirty="0"/>
              <a:t> man </a:t>
            </a:r>
            <a:r>
              <a:rPr lang="en-US" b="0" u="none" baseline="0" dirty="0" err="1"/>
              <a:t>sie</a:t>
            </a:r>
            <a:r>
              <a:rPr lang="en-US" b="0" u="none"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de-DE" b="0"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0" u="none" baseline="0" dirty="0"/>
              <a:t>H</a:t>
            </a:r>
            <a:r>
              <a:rPr lang="en-US" b="0" u="none" baseline="0" dirty="0" err="1"/>
              <a:t>ast</a:t>
            </a:r>
            <a:r>
              <a:rPr lang="en-US" b="0" u="none" baseline="0" dirty="0"/>
              <a:t> Du Dich </a:t>
            </a:r>
            <a:r>
              <a:rPr lang="en-US" b="0" u="none" baseline="0" dirty="0" err="1"/>
              <a:t>je</a:t>
            </a:r>
            <a:r>
              <a:rPr lang="en-US" b="0" u="none" baseline="0" dirty="0"/>
              <a:t> </a:t>
            </a:r>
            <a:r>
              <a:rPr lang="en-US" b="0" u="none" baseline="0" dirty="0" err="1"/>
              <a:t>gefragt</a:t>
            </a:r>
            <a:r>
              <a:rPr lang="en-US" b="0" u="none" baseline="0" dirty="0"/>
              <a:t>, </a:t>
            </a:r>
            <a:r>
              <a:rPr lang="en-US" b="0" u="none" baseline="0" dirty="0" err="1"/>
              <a:t>wie</a:t>
            </a:r>
            <a:r>
              <a:rPr lang="en-US" b="0" u="none" baseline="0" dirty="0"/>
              <a:t> und </a:t>
            </a:r>
            <a:r>
              <a:rPr lang="en-US" b="0" u="none" baseline="0" dirty="0" err="1"/>
              <a:t>warum</a:t>
            </a:r>
            <a:r>
              <a:rPr lang="en-US" b="0" u="none" baseline="0" dirty="0"/>
              <a:t> </a:t>
            </a:r>
            <a:r>
              <a:rPr lang="en-US" b="0" u="none" baseline="0" dirty="0" err="1"/>
              <a:t>ätherische</a:t>
            </a:r>
            <a:r>
              <a:rPr lang="en-US" b="0" u="none" baseline="0" dirty="0"/>
              <a:t> </a:t>
            </a:r>
            <a:r>
              <a:rPr lang="en-US" b="0" u="none" baseline="0" dirty="0" err="1"/>
              <a:t>Öle</a:t>
            </a:r>
            <a:r>
              <a:rPr lang="en-US" b="0" u="none" baseline="0" dirty="0"/>
              <a:t> </a:t>
            </a:r>
            <a:r>
              <a:rPr lang="en-US" b="0" u="none" baseline="0" dirty="0" err="1"/>
              <a:t>wirken</a:t>
            </a:r>
            <a:r>
              <a:rPr lang="en-US" b="0" u="none" baseline="0" dirty="0"/>
              <a:t>? </a:t>
            </a:r>
            <a:r>
              <a:rPr lang="en-US" b="0" u="none" baseline="0" dirty="0" err="1"/>
              <a:t>Es</a:t>
            </a:r>
            <a:r>
              <a:rPr lang="en-US" b="0" u="none" baseline="0" dirty="0"/>
              <a:t> </a:t>
            </a:r>
            <a:r>
              <a:rPr lang="en-US" b="0" u="none" baseline="0" dirty="0" err="1"/>
              <a:t>wird</a:t>
            </a:r>
            <a:r>
              <a:rPr lang="en-US" b="0" u="none" baseline="0" dirty="0"/>
              <a:t> oft </a:t>
            </a:r>
            <a:r>
              <a:rPr lang="en-US" b="0" u="none" baseline="0" dirty="0" err="1"/>
              <a:t>gesagt</a:t>
            </a:r>
            <a:r>
              <a:rPr lang="en-US" b="0" u="none" baseline="0" dirty="0"/>
              <a:t>, </a:t>
            </a:r>
            <a:r>
              <a:rPr lang="en-US" b="0" u="none" baseline="0" dirty="0" err="1"/>
              <a:t>dass</a:t>
            </a:r>
            <a:r>
              <a:rPr lang="en-US" b="0" u="none" baseline="0" dirty="0"/>
              <a:t> </a:t>
            </a:r>
            <a:r>
              <a:rPr lang="en-US" b="0" u="none" baseline="0" dirty="0" err="1"/>
              <a:t>ätherische</a:t>
            </a:r>
            <a:r>
              <a:rPr lang="en-US" b="0" u="none" baseline="0" dirty="0"/>
              <a:t> </a:t>
            </a:r>
            <a:r>
              <a:rPr lang="en-US" b="0" u="none" baseline="0" dirty="0" err="1"/>
              <a:t>Öle</a:t>
            </a:r>
            <a:r>
              <a:rPr lang="en-US" b="0" u="none" baseline="0" dirty="0"/>
              <a:t> </a:t>
            </a:r>
            <a:r>
              <a:rPr lang="en-US" b="0" u="none" baseline="0" dirty="0" err="1"/>
              <a:t>nur</a:t>
            </a:r>
            <a:r>
              <a:rPr lang="en-US" b="0" u="none" baseline="0" dirty="0"/>
              <a:t> </a:t>
            </a:r>
            <a:r>
              <a:rPr lang="en-US" b="0" u="none" baseline="0" dirty="0" err="1"/>
              <a:t>einen</a:t>
            </a:r>
            <a:r>
              <a:rPr lang="en-US" b="0" u="none" baseline="0" dirty="0"/>
              <a:t> </a:t>
            </a:r>
            <a:r>
              <a:rPr lang="en-US" b="0" u="none" baseline="0" dirty="0" err="1"/>
              <a:t>Placeboeffekt</a:t>
            </a:r>
            <a:r>
              <a:rPr lang="en-US" b="0" u="none" baseline="0" dirty="0"/>
              <a:t> </a:t>
            </a:r>
            <a:r>
              <a:rPr lang="en-US" b="0" u="none" baseline="0" dirty="0" err="1"/>
              <a:t>haben</a:t>
            </a:r>
            <a:r>
              <a:rPr lang="en-US" b="0" u="none" baseline="0" dirty="0"/>
              <a:t>, </a:t>
            </a:r>
            <a:r>
              <a:rPr lang="en-US" b="0" u="none" baseline="0" dirty="0" err="1"/>
              <a:t>aber</a:t>
            </a:r>
            <a:r>
              <a:rPr lang="en-US" b="0" u="none" baseline="0" dirty="0"/>
              <a:t> das </a:t>
            </a:r>
            <a:r>
              <a:rPr lang="en-US" b="0" u="none" baseline="0" dirty="0" err="1"/>
              <a:t>ist</a:t>
            </a:r>
            <a:r>
              <a:rPr lang="en-US" b="0" u="none" baseline="0" dirty="0"/>
              <a:t> </a:t>
            </a:r>
            <a:r>
              <a:rPr lang="en-US" b="0" u="none" baseline="0" dirty="0" err="1"/>
              <a:t>vollkommen</a:t>
            </a:r>
            <a:r>
              <a:rPr lang="en-US" b="0" u="none" baseline="0" dirty="0"/>
              <a:t> </a:t>
            </a:r>
            <a:r>
              <a:rPr lang="en-US" b="0" u="none" baseline="0" dirty="0" err="1"/>
              <a:t>falsch</a:t>
            </a:r>
            <a:r>
              <a:rPr lang="en-US" b="0" u="none" baseline="0" dirty="0"/>
              <a:t>. </a:t>
            </a:r>
            <a:r>
              <a:rPr lang="en-US" b="0" u="none" baseline="0" dirty="0" err="1"/>
              <a:t>Je</a:t>
            </a:r>
            <a:r>
              <a:rPr lang="en-US" b="0" u="none" baseline="0" dirty="0"/>
              <a:t> </a:t>
            </a:r>
            <a:r>
              <a:rPr lang="en-US" b="0" u="none" baseline="0" dirty="0" err="1"/>
              <a:t>mehr</a:t>
            </a:r>
            <a:r>
              <a:rPr lang="en-US" b="0" u="none" baseline="0" dirty="0"/>
              <a:t> Du </a:t>
            </a:r>
            <a:r>
              <a:rPr lang="en-US" b="0" u="none" baseline="0" dirty="0" err="1"/>
              <a:t>über</a:t>
            </a:r>
            <a:r>
              <a:rPr lang="en-US" b="0" u="none" baseline="0" dirty="0"/>
              <a:t> die </a:t>
            </a:r>
            <a:r>
              <a:rPr lang="en-US" b="0" u="none" baseline="0" dirty="0" err="1"/>
              <a:t>Biologie</a:t>
            </a:r>
            <a:r>
              <a:rPr lang="en-US" b="0" u="none" baseline="0" dirty="0"/>
              <a:t> und </a:t>
            </a:r>
            <a:r>
              <a:rPr lang="en-US" b="0" u="none" baseline="0" dirty="0" err="1"/>
              <a:t>Chemie</a:t>
            </a:r>
            <a:r>
              <a:rPr lang="en-US" b="0" u="none" baseline="0" dirty="0"/>
              <a:t> hinter </a:t>
            </a:r>
            <a:r>
              <a:rPr lang="en-US" b="0" u="none" baseline="0" dirty="0" err="1"/>
              <a:t>ätherischen</a:t>
            </a:r>
            <a:r>
              <a:rPr lang="en-US" b="0" u="none" baseline="0" dirty="0"/>
              <a:t> </a:t>
            </a:r>
            <a:r>
              <a:rPr lang="en-US" b="0" u="none" baseline="0" dirty="0" err="1"/>
              <a:t>Ölen</a:t>
            </a:r>
            <a:r>
              <a:rPr lang="en-US" b="0" u="none" baseline="0" dirty="0"/>
              <a:t> </a:t>
            </a:r>
            <a:r>
              <a:rPr lang="en-US" b="0" u="none" baseline="0" dirty="0" err="1"/>
              <a:t>lernst</a:t>
            </a:r>
            <a:r>
              <a:rPr lang="en-US" b="0" u="none" baseline="0" dirty="0"/>
              <a:t>, </a:t>
            </a:r>
            <a:r>
              <a:rPr lang="en-US" b="0" u="none" baseline="0" dirty="0" err="1"/>
              <a:t>desto</a:t>
            </a:r>
            <a:r>
              <a:rPr lang="en-US" b="0" u="none" baseline="0" dirty="0"/>
              <a:t> </a:t>
            </a:r>
            <a:r>
              <a:rPr lang="en-US" b="0" u="none" baseline="0" dirty="0" err="1"/>
              <a:t>mehr</a:t>
            </a:r>
            <a:r>
              <a:rPr lang="en-US" b="0" u="none" baseline="0" dirty="0"/>
              <a:t> Sinn </a:t>
            </a:r>
            <a:r>
              <a:rPr lang="en-US" b="0" u="none" baseline="0" dirty="0" err="1"/>
              <a:t>wird</a:t>
            </a:r>
            <a:r>
              <a:rPr lang="en-US" b="0" u="none" baseline="0" dirty="0"/>
              <a:t> </a:t>
            </a:r>
            <a:r>
              <a:rPr lang="en-US" b="0" u="none" baseline="0" dirty="0" err="1"/>
              <a:t>es</a:t>
            </a:r>
            <a:r>
              <a:rPr lang="en-US" b="0" u="none" baseline="0" dirty="0"/>
              <a:t> </a:t>
            </a:r>
            <a:r>
              <a:rPr lang="en-US" b="0" u="none" baseline="0" dirty="0" err="1"/>
              <a:t>machen</a:t>
            </a:r>
            <a:r>
              <a:rPr lang="en-US" b="0" u="none" baseline="0" dirty="0"/>
              <a:t>, </a:t>
            </a:r>
            <a:r>
              <a:rPr lang="en-US" b="0" u="none" baseline="0" dirty="0" err="1"/>
              <a:t>dass</a:t>
            </a:r>
            <a:r>
              <a:rPr lang="en-US" b="0" u="none" baseline="0" dirty="0"/>
              <a:t> </a:t>
            </a:r>
            <a:r>
              <a:rPr lang="en-US" b="0" u="none" baseline="0" dirty="0" err="1"/>
              <a:t>sie</a:t>
            </a:r>
            <a:r>
              <a:rPr lang="en-US" b="0" u="none" baseline="0" dirty="0"/>
              <a:t> so </a:t>
            </a:r>
            <a:r>
              <a:rPr lang="en-US" b="0" u="none" baseline="0" dirty="0" err="1"/>
              <a:t>effektiv</a:t>
            </a:r>
            <a:r>
              <a:rPr lang="en-US" b="0" u="none" baseline="0" dirty="0"/>
              <a:t> </a:t>
            </a:r>
            <a:r>
              <a:rPr lang="en-US" b="0" u="none" baseline="0" dirty="0" err="1"/>
              <a:t>sind</a:t>
            </a:r>
            <a:r>
              <a:rPr lang="en-US" b="0" u="none" baseline="0" dirty="0"/>
              <a:t>.</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16</a:t>
            </a:fld>
            <a:endParaRPr lang="en-US"/>
          </a:p>
        </p:txBody>
      </p:sp>
    </p:spTree>
    <p:extLst>
      <p:ext uri="{BB962C8B-B14F-4D97-AF65-F5344CB8AC3E}">
        <p14:creationId xmlns:p14="http://schemas.microsoft.com/office/powerpoint/2010/main" val="1042205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a typeface="+mn-ea"/>
                <a:cs typeface="+mn-cs"/>
              </a:rPr>
              <a:t>Du kannst die Kraft ätherischer Öle auf viele Arten nutzen! Drei Arten bieten sich an: Aromatisch, äußerlich und innerlich. Jede Methode hat ihre eigenen Vorteile für Deinen Körper. </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17</a:t>
            </a:fld>
            <a:endParaRPr lang="en-US"/>
          </a:p>
        </p:txBody>
      </p:sp>
    </p:spTree>
    <p:extLst>
      <p:ext uri="{BB962C8B-B14F-4D97-AF65-F5344CB8AC3E}">
        <p14:creationId xmlns:p14="http://schemas.microsoft.com/office/powerpoint/2010/main" val="1211231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de-DE" sz="1200" kern="1200" dirty="0">
                <a:solidFill>
                  <a:schemeClr val="tx1"/>
                </a:solidFill>
                <a:ea typeface="+mn-ea"/>
                <a:cs typeface="+mn-cs"/>
              </a:rPr>
              <a:t>Liebst Du es, wie der Duft von frischen Orangenschalen Deinen Tag versüßen kann?  Jedes ätherische Öl hat einen komplexen, einzigartigen Duft, der Gefühle, Erinnerungen und Stimmungen aktivieren kann. Das kann Dir auf der Suche nach einem </a:t>
            </a:r>
            <a:r>
              <a:rPr lang="de-DE" sz="1200" kern="1200" dirty="0" err="1">
                <a:solidFill>
                  <a:schemeClr val="tx1"/>
                </a:solidFill>
                <a:ea typeface="+mn-ea"/>
                <a:cs typeface="+mn-cs"/>
              </a:rPr>
              <a:t>erfüllerenden</a:t>
            </a:r>
            <a:r>
              <a:rPr lang="de-DE" sz="1200" kern="1200" dirty="0">
                <a:solidFill>
                  <a:schemeClr val="tx1"/>
                </a:solidFill>
                <a:ea typeface="+mn-ea"/>
                <a:cs typeface="+mn-cs"/>
              </a:rPr>
              <a:t>, ausbalancierten Leben helfen. </a:t>
            </a:r>
          </a:p>
          <a:p>
            <a:pPr lvl="0">
              <a:defRPr/>
            </a:pPr>
            <a:endParaRPr lang="de-DE" sz="1200" kern="1200" dirty="0">
              <a:solidFill>
                <a:schemeClr val="tx1"/>
              </a:solidFill>
              <a:ea typeface="+mn-ea"/>
              <a:cs typeface="+mn-cs"/>
            </a:endParaRPr>
          </a:p>
          <a:p>
            <a:pPr lvl="0">
              <a:defRPr/>
            </a:pPr>
            <a:r>
              <a:rPr lang="de-DE" sz="1200" kern="1200" dirty="0">
                <a:solidFill>
                  <a:schemeClr val="tx1"/>
                </a:solidFill>
                <a:ea typeface="+mn-ea"/>
                <a:cs typeface="+mn-cs"/>
              </a:rPr>
              <a:t>Ätherische Öle aromatisch zu nutzen, ist eine tolle Art, eine spezifische Atmosphäre zu schaffen, wo immer Du möchtest. Sie können Gefühle von Frieden, Konzentration, Kreativität, Freude und vieles andere unterstützen. Dein Leben Zuhause oder im Büro kann davon nur profitieren. Ätherische Öle helfen auch, Gerüche zu entfernen.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0" baseline="0" dirty="0">
              <a:solidFill>
                <a:schemeClr val="tx1">
                  <a:lumMod val="65000"/>
                  <a:lumOff val="35000"/>
                </a:schemeClr>
              </a:solidFill>
              <a:latin typeface="Calibri Regular" charset="0"/>
              <a:ea typeface="Calibri Regular" charset="0"/>
              <a:cs typeface="Calibri Regular"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baseline="0" dirty="0">
                <a:solidFill>
                  <a:schemeClr val="tx1">
                    <a:lumMod val="65000"/>
                    <a:lumOff val="35000"/>
                  </a:schemeClr>
                </a:solidFill>
                <a:latin typeface="Calibri Regular" charset="0"/>
                <a:ea typeface="Calibri Regular" charset="0"/>
                <a:cs typeface="Calibri Regular" charset="0"/>
              </a:rPr>
              <a:t>Versuche einmal, einige Tropfen auf Deine Handflächen zu geben, reibe sie aneinander, bedecke Deine Nase und atme ein paar Mal tief ein. Das ist eine der schnellsten Methoden, um das Aroma zu genießen. Wenn Du einen Energiekick brauchst, versuche es mit einigen Tropfen Pfefferminz.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0" baseline="0" dirty="0">
              <a:solidFill>
                <a:schemeClr val="tx1">
                  <a:lumMod val="65000"/>
                  <a:lumOff val="35000"/>
                </a:schemeClr>
              </a:solidFill>
              <a:latin typeface="Calibri Regular" charset="0"/>
              <a:ea typeface="Calibri Regular" charset="0"/>
              <a:cs typeface="Calibri Regular"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baseline="0" dirty="0">
                <a:solidFill>
                  <a:schemeClr val="tx1">
                    <a:lumMod val="65000"/>
                    <a:lumOff val="35000"/>
                  </a:schemeClr>
                </a:solidFill>
                <a:latin typeface="Calibri Regular" charset="0"/>
                <a:ea typeface="Calibri Regular" charset="0"/>
                <a:cs typeface="Calibri Regular" charset="0"/>
              </a:rPr>
              <a:t>Du kannst die Vorteile des aromatischen Nutzens auch genießen, wenn Du die Öle vernebelst. Gib einfach einige Tropfen Öl in einen Diffusor. Diffusoren machen einen feinen, duftenden Nebel, mit dem Du eine </a:t>
            </a:r>
            <a:r>
              <a:rPr lang="de-DE" sz="1200" i="0" baseline="0" dirty="0" err="1">
                <a:solidFill>
                  <a:schemeClr val="tx1">
                    <a:lumMod val="65000"/>
                    <a:lumOff val="35000"/>
                  </a:schemeClr>
                </a:solidFill>
                <a:latin typeface="Calibri Regular" charset="0"/>
                <a:ea typeface="Calibri Regular" charset="0"/>
                <a:cs typeface="Calibri Regular" charset="0"/>
              </a:rPr>
              <a:t>Spa-Atmospäre</a:t>
            </a:r>
            <a:r>
              <a:rPr lang="de-DE" sz="1200" i="0" baseline="0" dirty="0">
                <a:solidFill>
                  <a:schemeClr val="tx1">
                    <a:lumMod val="65000"/>
                    <a:lumOff val="35000"/>
                  </a:schemeClr>
                </a:solidFill>
                <a:latin typeface="Calibri Regular" charset="0"/>
                <a:ea typeface="Calibri Regular" charset="0"/>
                <a:cs typeface="Calibri Regular" charset="0"/>
              </a:rPr>
              <a:t> kreieren kannst. Young Living bietet eine ganze Reihe wunderschöner Diffusoren an. </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18</a:t>
            </a:fld>
            <a:endParaRPr lang="en-US"/>
          </a:p>
        </p:txBody>
      </p:sp>
    </p:spTree>
    <p:extLst>
      <p:ext uri="{BB962C8B-B14F-4D97-AF65-F5344CB8AC3E}">
        <p14:creationId xmlns:p14="http://schemas.microsoft.com/office/powerpoint/2010/main" val="1686819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b="0" baseline="0" dirty="0" err="1"/>
              <a:t>Gerüche</a:t>
            </a:r>
            <a:r>
              <a:rPr lang="en-CA" b="0" baseline="0" dirty="0"/>
              <a:t> </a:t>
            </a:r>
            <a:r>
              <a:rPr lang="en-CA" b="0" baseline="0" dirty="0" err="1"/>
              <a:t>haben</a:t>
            </a:r>
            <a:r>
              <a:rPr lang="en-CA" b="0" baseline="0" dirty="0"/>
              <a:t> </a:t>
            </a:r>
            <a:r>
              <a:rPr lang="en-CA" b="0" baseline="0" dirty="0" err="1"/>
              <a:t>einen</a:t>
            </a:r>
            <a:r>
              <a:rPr lang="en-CA" b="0" baseline="0" dirty="0"/>
              <a:t> </a:t>
            </a:r>
            <a:r>
              <a:rPr lang="en-CA" b="0" baseline="0" dirty="0" err="1"/>
              <a:t>extrem</a:t>
            </a:r>
            <a:r>
              <a:rPr lang="en-CA" b="0" baseline="0" dirty="0"/>
              <a:t> </a:t>
            </a:r>
            <a:r>
              <a:rPr lang="en-CA" b="0" baseline="0" dirty="0" err="1"/>
              <a:t>starken</a:t>
            </a:r>
            <a:r>
              <a:rPr lang="en-CA" b="0" baseline="0" dirty="0"/>
              <a:t> </a:t>
            </a:r>
            <a:r>
              <a:rPr lang="en-CA" b="0" baseline="0" dirty="0" err="1"/>
              <a:t>Einfluss</a:t>
            </a:r>
            <a:r>
              <a:rPr lang="en-CA" b="0" baseline="0" dirty="0"/>
              <a:t> auf den </a:t>
            </a:r>
            <a:r>
              <a:rPr lang="en-CA" b="0" baseline="0" dirty="0" err="1"/>
              <a:t>Körper</a:t>
            </a:r>
            <a:r>
              <a:rPr lang="en-CA" b="0" baseline="0" dirty="0"/>
              <a:t>. </a:t>
            </a:r>
            <a:r>
              <a:rPr lang="en-CA" b="0" baseline="0" dirty="0" err="1"/>
              <a:t>Öle</a:t>
            </a:r>
            <a:r>
              <a:rPr lang="en-CA" b="0" baseline="0" dirty="0"/>
              <a:t> </a:t>
            </a:r>
            <a:r>
              <a:rPr lang="en-CA" b="0" baseline="0" dirty="0" err="1"/>
              <a:t>aromatisch</a:t>
            </a:r>
            <a:r>
              <a:rPr lang="en-CA" b="0" baseline="0" dirty="0"/>
              <a:t> </a:t>
            </a:r>
            <a:r>
              <a:rPr lang="en-CA" b="0" baseline="0" dirty="0" err="1"/>
              <a:t>zu</a:t>
            </a:r>
            <a:r>
              <a:rPr lang="en-CA" b="0" baseline="0" dirty="0"/>
              <a:t> </a:t>
            </a:r>
            <a:r>
              <a:rPr lang="en-CA" b="0" baseline="0" dirty="0" err="1"/>
              <a:t>nutzen</a:t>
            </a:r>
            <a:r>
              <a:rPr lang="en-CA" b="0" baseline="0" dirty="0"/>
              <a:t>, </a:t>
            </a:r>
            <a:r>
              <a:rPr lang="en-CA" b="0" baseline="0" dirty="0" err="1"/>
              <a:t>ist</a:t>
            </a:r>
            <a:r>
              <a:rPr lang="en-CA" b="0" baseline="0" dirty="0"/>
              <a:t> </a:t>
            </a:r>
            <a:r>
              <a:rPr lang="en-CA" b="0" baseline="0" dirty="0" err="1"/>
              <a:t>eine</a:t>
            </a:r>
            <a:r>
              <a:rPr lang="en-CA" b="0" baseline="0" dirty="0"/>
              <a:t> </a:t>
            </a:r>
            <a:r>
              <a:rPr lang="en-CA" b="0" baseline="0" dirty="0" err="1"/>
              <a:t>exzellente</a:t>
            </a:r>
            <a:r>
              <a:rPr lang="en-CA" b="0" baseline="0" dirty="0"/>
              <a:t>, </a:t>
            </a:r>
            <a:r>
              <a:rPr lang="en-CA" b="0" baseline="0" dirty="0" err="1"/>
              <a:t>pflanzenbasierte</a:t>
            </a:r>
            <a:r>
              <a:rPr lang="en-CA" b="0" baseline="0" dirty="0"/>
              <a:t> Art, die </a:t>
            </a:r>
            <a:r>
              <a:rPr lang="en-CA" b="0" baseline="0" dirty="0" err="1"/>
              <a:t>Vorteile</a:t>
            </a:r>
            <a:r>
              <a:rPr lang="en-CA" b="0" baseline="0" dirty="0"/>
              <a:t> von </a:t>
            </a:r>
            <a:r>
              <a:rPr lang="en-CA" b="0" baseline="0" dirty="0" err="1"/>
              <a:t>ätherischen</a:t>
            </a:r>
            <a:r>
              <a:rPr lang="en-CA" b="0" baseline="0" dirty="0"/>
              <a:t> </a:t>
            </a:r>
            <a:r>
              <a:rPr lang="en-CA" b="0" baseline="0" dirty="0" err="1"/>
              <a:t>Ölen</a:t>
            </a:r>
            <a:r>
              <a:rPr lang="en-CA" b="0" baseline="0" dirty="0"/>
              <a:t> </a:t>
            </a:r>
            <a:r>
              <a:rPr lang="en-CA" b="0" baseline="0" dirty="0" err="1"/>
              <a:t>zu</a:t>
            </a:r>
            <a:r>
              <a:rPr lang="en-CA" b="0" baseline="0" dirty="0"/>
              <a:t> </a:t>
            </a:r>
            <a:r>
              <a:rPr lang="en-CA" b="0" baseline="0" dirty="0" err="1"/>
              <a:t>nutzen</a:t>
            </a:r>
            <a:r>
              <a:rPr lang="en-CA" b="0" baseline="0" dirty="0"/>
              <a:t> und </a:t>
            </a:r>
            <a:r>
              <a:rPr lang="en-CA" b="0" baseline="0" dirty="0" err="1"/>
              <a:t>Deine</a:t>
            </a:r>
            <a:r>
              <a:rPr lang="en-CA" b="0" baseline="0" dirty="0"/>
              <a:t> </a:t>
            </a:r>
            <a:r>
              <a:rPr lang="en-CA" b="0" baseline="0" dirty="0" err="1"/>
              <a:t>Gefühle</a:t>
            </a:r>
            <a:r>
              <a:rPr lang="en-CA" b="0" baseline="0" dirty="0"/>
              <a:t> und </a:t>
            </a:r>
            <a:r>
              <a:rPr lang="en-CA" b="0" baseline="0" dirty="0" err="1"/>
              <a:t>Stimmungen</a:t>
            </a:r>
            <a:r>
              <a:rPr lang="en-CA" b="0" baseline="0" dirty="0"/>
              <a:t> </a:t>
            </a:r>
            <a:r>
              <a:rPr lang="en-CA" b="0" baseline="0" dirty="0" err="1"/>
              <a:t>postiv</a:t>
            </a:r>
            <a:r>
              <a:rPr lang="en-CA" b="0" baseline="0" dirty="0"/>
              <a:t> </a:t>
            </a:r>
            <a:r>
              <a:rPr lang="en-CA" b="0" baseline="0" dirty="0" err="1"/>
              <a:t>zu</a:t>
            </a:r>
            <a:r>
              <a:rPr lang="en-CA" b="0" baseline="0" dirty="0"/>
              <a:t> </a:t>
            </a:r>
            <a:r>
              <a:rPr lang="en-CA" b="0" baseline="0" dirty="0" err="1"/>
              <a:t>beeinflussen</a:t>
            </a:r>
            <a:r>
              <a:rPr lang="en-CA" b="0" baseline="0"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CA" b="0" baseline="0" dirty="0"/>
          </a:p>
          <a:p>
            <a:r>
              <a:rPr lang="en-CA" sz="1200" kern="1200" dirty="0" err="1">
                <a:solidFill>
                  <a:schemeClr val="tx1"/>
                </a:solidFill>
                <a:effectLst/>
                <a:ea typeface="+mn-ea"/>
                <a:cs typeface="+mn-cs"/>
              </a:rPr>
              <a:t>Nimm</a:t>
            </a:r>
            <a:r>
              <a:rPr lang="en-CA" sz="1200" kern="1200" dirty="0">
                <a:solidFill>
                  <a:schemeClr val="tx1"/>
                </a:solidFill>
                <a:effectLst/>
                <a:ea typeface="+mn-ea"/>
                <a:cs typeface="+mn-cs"/>
              </a:rPr>
              <a:t> Dir </a:t>
            </a:r>
            <a:r>
              <a:rPr lang="en-CA" sz="1200" kern="1200" dirty="0" err="1">
                <a:solidFill>
                  <a:schemeClr val="tx1"/>
                </a:solidFill>
                <a:effectLst/>
                <a:ea typeface="+mn-ea"/>
                <a:cs typeface="+mn-cs"/>
              </a:rPr>
              <a:t>Dein</a:t>
            </a:r>
            <a:r>
              <a:rPr lang="en-CA" sz="1200" kern="1200" dirty="0">
                <a:solidFill>
                  <a:schemeClr val="tx1"/>
                </a:solidFill>
                <a:effectLst/>
                <a:ea typeface="+mn-ea"/>
                <a:cs typeface="+mn-cs"/>
              </a:rPr>
              <a:t> </a:t>
            </a:r>
            <a:r>
              <a:rPr lang="en-CA" sz="1200" kern="1200" dirty="0" err="1">
                <a:solidFill>
                  <a:schemeClr val="tx1"/>
                </a:solidFill>
                <a:effectLst/>
                <a:ea typeface="+mn-ea"/>
                <a:cs typeface="+mn-cs"/>
              </a:rPr>
              <a:t>Lavendelöl</a:t>
            </a:r>
            <a:r>
              <a:rPr lang="en-CA" sz="1200" kern="1200" dirty="0">
                <a:solidFill>
                  <a:schemeClr val="tx1"/>
                </a:solidFill>
                <a:effectLst/>
                <a:ea typeface="+mn-ea"/>
                <a:cs typeface="+mn-cs"/>
              </a:rPr>
              <a:t> und </a:t>
            </a:r>
            <a:r>
              <a:rPr lang="en-CA" sz="1200" kern="1200" dirty="0" err="1">
                <a:solidFill>
                  <a:schemeClr val="tx1"/>
                </a:solidFill>
                <a:effectLst/>
                <a:ea typeface="+mn-ea"/>
                <a:cs typeface="+mn-cs"/>
              </a:rPr>
              <a:t>gib</a:t>
            </a:r>
            <a:r>
              <a:rPr lang="en-CA" sz="1200" kern="1200" dirty="0">
                <a:solidFill>
                  <a:schemeClr val="tx1"/>
                </a:solidFill>
                <a:effectLst/>
                <a:ea typeface="+mn-ea"/>
                <a:cs typeface="+mn-cs"/>
              </a:rPr>
              <a:t> </a:t>
            </a:r>
            <a:r>
              <a:rPr lang="en-CA" sz="1200" kern="1200" dirty="0" err="1">
                <a:solidFill>
                  <a:schemeClr val="tx1"/>
                </a:solidFill>
                <a:effectLst/>
                <a:ea typeface="+mn-ea"/>
                <a:cs typeface="+mn-cs"/>
              </a:rPr>
              <a:t>drei</a:t>
            </a:r>
            <a:r>
              <a:rPr lang="en-CA" sz="1200" kern="1200" dirty="0">
                <a:solidFill>
                  <a:schemeClr val="tx1"/>
                </a:solidFill>
                <a:effectLst/>
                <a:ea typeface="+mn-ea"/>
                <a:cs typeface="+mn-cs"/>
              </a:rPr>
              <a:t> </a:t>
            </a:r>
            <a:r>
              <a:rPr lang="en-CA" sz="1200" kern="1200" dirty="0" err="1">
                <a:solidFill>
                  <a:schemeClr val="tx1"/>
                </a:solidFill>
                <a:effectLst/>
                <a:ea typeface="+mn-ea"/>
                <a:cs typeface="+mn-cs"/>
              </a:rPr>
              <a:t>Tropfen</a:t>
            </a:r>
            <a:r>
              <a:rPr lang="en-CA" sz="1200" kern="1200" dirty="0">
                <a:solidFill>
                  <a:schemeClr val="tx1"/>
                </a:solidFill>
                <a:effectLst/>
                <a:ea typeface="+mn-ea"/>
                <a:cs typeface="+mn-cs"/>
              </a:rPr>
              <a:t> auf </a:t>
            </a:r>
            <a:r>
              <a:rPr lang="en-CA" sz="1200" kern="1200" dirty="0" err="1">
                <a:solidFill>
                  <a:schemeClr val="tx1"/>
                </a:solidFill>
                <a:effectLst/>
                <a:ea typeface="+mn-ea"/>
                <a:cs typeface="+mn-cs"/>
              </a:rPr>
              <a:t>Deine</a:t>
            </a:r>
            <a:r>
              <a:rPr lang="en-CA" sz="1200" kern="1200" dirty="0">
                <a:solidFill>
                  <a:schemeClr val="tx1"/>
                </a:solidFill>
                <a:effectLst/>
                <a:ea typeface="+mn-ea"/>
                <a:cs typeface="+mn-cs"/>
              </a:rPr>
              <a:t> </a:t>
            </a:r>
            <a:r>
              <a:rPr lang="en-CA" sz="1200" kern="1200" dirty="0" err="1">
                <a:solidFill>
                  <a:schemeClr val="tx1"/>
                </a:solidFill>
                <a:effectLst/>
                <a:ea typeface="+mn-ea"/>
                <a:cs typeface="+mn-cs"/>
              </a:rPr>
              <a:t>Handflächen</a:t>
            </a:r>
            <a:r>
              <a:rPr lang="en-CA" sz="1200" kern="1200" dirty="0">
                <a:solidFill>
                  <a:schemeClr val="tx1"/>
                </a:solidFill>
                <a:effectLst/>
                <a:ea typeface="+mn-ea"/>
                <a:cs typeface="+mn-cs"/>
              </a:rPr>
              <a:t>. </a:t>
            </a:r>
            <a:r>
              <a:rPr lang="en-CA" sz="1200" kern="1200" dirty="0" err="1">
                <a:solidFill>
                  <a:schemeClr val="tx1"/>
                </a:solidFill>
                <a:effectLst/>
                <a:ea typeface="+mn-ea"/>
                <a:cs typeface="+mn-cs"/>
              </a:rPr>
              <a:t>Reibe</a:t>
            </a:r>
            <a:r>
              <a:rPr lang="en-CA" sz="1200" kern="1200" dirty="0">
                <a:solidFill>
                  <a:schemeClr val="tx1"/>
                </a:solidFill>
                <a:effectLst/>
                <a:ea typeface="+mn-ea"/>
                <a:cs typeface="+mn-cs"/>
              </a:rPr>
              <a:t> </a:t>
            </a:r>
            <a:r>
              <a:rPr lang="en-CA" sz="1200" kern="1200" dirty="0" err="1">
                <a:solidFill>
                  <a:schemeClr val="tx1"/>
                </a:solidFill>
                <a:effectLst/>
                <a:ea typeface="+mn-ea"/>
                <a:cs typeface="+mn-cs"/>
              </a:rPr>
              <a:t>sie</a:t>
            </a:r>
            <a:r>
              <a:rPr lang="en-CA" sz="1200" kern="1200" dirty="0">
                <a:solidFill>
                  <a:schemeClr val="tx1"/>
                </a:solidFill>
                <a:effectLst/>
                <a:ea typeface="+mn-ea"/>
                <a:cs typeface="+mn-cs"/>
              </a:rPr>
              <a:t> </a:t>
            </a:r>
            <a:r>
              <a:rPr lang="en-CA" sz="1200" kern="1200" dirty="0" err="1">
                <a:solidFill>
                  <a:schemeClr val="tx1"/>
                </a:solidFill>
                <a:effectLst/>
                <a:ea typeface="+mn-ea"/>
                <a:cs typeface="+mn-cs"/>
              </a:rPr>
              <a:t>zusammen</a:t>
            </a:r>
            <a:r>
              <a:rPr lang="en-CA" sz="1200" kern="1200" dirty="0">
                <a:solidFill>
                  <a:schemeClr val="tx1"/>
                </a:solidFill>
                <a:effectLst/>
                <a:ea typeface="+mn-ea"/>
                <a:cs typeface="+mn-cs"/>
              </a:rPr>
              <a:t>, </a:t>
            </a:r>
            <a:r>
              <a:rPr lang="en-CA" sz="1200" kern="1200" dirty="0" err="1">
                <a:solidFill>
                  <a:schemeClr val="tx1"/>
                </a:solidFill>
                <a:effectLst/>
                <a:ea typeface="+mn-ea"/>
                <a:cs typeface="+mn-cs"/>
              </a:rPr>
              <a:t>bedecke</a:t>
            </a:r>
            <a:r>
              <a:rPr lang="en-CA" sz="1200" kern="1200" dirty="0">
                <a:solidFill>
                  <a:schemeClr val="tx1"/>
                </a:solidFill>
                <a:effectLst/>
                <a:ea typeface="+mn-ea"/>
                <a:cs typeface="+mn-cs"/>
              </a:rPr>
              <a:t> </a:t>
            </a:r>
            <a:r>
              <a:rPr lang="en-CA" sz="1200" kern="1200" dirty="0" err="1">
                <a:solidFill>
                  <a:schemeClr val="tx1"/>
                </a:solidFill>
                <a:effectLst/>
                <a:ea typeface="+mn-ea"/>
                <a:cs typeface="+mn-cs"/>
              </a:rPr>
              <a:t>Deine</a:t>
            </a:r>
            <a:r>
              <a:rPr lang="en-CA" sz="1200" kern="1200" dirty="0">
                <a:solidFill>
                  <a:schemeClr val="tx1"/>
                </a:solidFill>
                <a:effectLst/>
                <a:ea typeface="+mn-ea"/>
                <a:cs typeface="+mn-cs"/>
              </a:rPr>
              <a:t> </a:t>
            </a:r>
            <a:r>
              <a:rPr lang="en-CA" sz="1200" kern="1200" dirty="0" err="1">
                <a:solidFill>
                  <a:schemeClr val="tx1"/>
                </a:solidFill>
                <a:effectLst/>
                <a:ea typeface="+mn-ea"/>
                <a:cs typeface="+mn-cs"/>
              </a:rPr>
              <a:t>Nase</a:t>
            </a:r>
            <a:r>
              <a:rPr lang="en-CA" sz="1200" kern="1200" dirty="0">
                <a:solidFill>
                  <a:schemeClr val="tx1"/>
                </a:solidFill>
                <a:effectLst/>
                <a:ea typeface="+mn-ea"/>
                <a:cs typeface="+mn-cs"/>
              </a:rPr>
              <a:t> und </a:t>
            </a:r>
            <a:r>
              <a:rPr lang="en-CA" sz="1200" kern="1200" dirty="0" err="1">
                <a:solidFill>
                  <a:schemeClr val="tx1"/>
                </a:solidFill>
                <a:effectLst/>
                <a:ea typeface="+mn-ea"/>
                <a:cs typeface="+mn-cs"/>
              </a:rPr>
              <a:t>atme</a:t>
            </a:r>
            <a:r>
              <a:rPr lang="en-CA" sz="1200" kern="1200" dirty="0">
                <a:solidFill>
                  <a:schemeClr val="tx1"/>
                </a:solidFill>
                <a:effectLst/>
                <a:ea typeface="+mn-ea"/>
                <a:cs typeface="+mn-cs"/>
              </a:rPr>
              <a:t> 5 Mal </a:t>
            </a:r>
            <a:r>
              <a:rPr lang="en-CA" sz="1200" kern="1200" dirty="0" err="1">
                <a:solidFill>
                  <a:schemeClr val="tx1"/>
                </a:solidFill>
                <a:effectLst/>
                <a:ea typeface="+mn-ea"/>
                <a:cs typeface="+mn-cs"/>
              </a:rPr>
              <a:t>tief</a:t>
            </a:r>
            <a:r>
              <a:rPr lang="en-CA" sz="1200" kern="1200" dirty="0">
                <a:solidFill>
                  <a:schemeClr val="tx1"/>
                </a:solidFill>
                <a:effectLst/>
                <a:ea typeface="+mn-ea"/>
                <a:cs typeface="+mn-cs"/>
              </a:rPr>
              <a:t> </a:t>
            </a:r>
            <a:r>
              <a:rPr lang="en-CA" sz="1200" kern="1200" dirty="0" err="1">
                <a:solidFill>
                  <a:schemeClr val="tx1"/>
                </a:solidFill>
                <a:effectLst/>
                <a:ea typeface="+mn-ea"/>
                <a:cs typeface="+mn-cs"/>
              </a:rPr>
              <a:t>ein</a:t>
            </a:r>
            <a:r>
              <a:rPr lang="en-CA" sz="1200" kern="1200" dirty="0">
                <a:solidFill>
                  <a:schemeClr val="tx1"/>
                </a:solidFill>
                <a:effectLst/>
                <a:ea typeface="+mn-ea"/>
                <a:cs typeface="+mn-cs"/>
              </a:rPr>
              <a:t>. </a:t>
            </a:r>
            <a:r>
              <a:rPr lang="en-CA" sz="1200" kern="1200" dirty="0" err="1">
                <a:solidFill>
                  <a:schemeClr val="tx1"/>
                </a:solidFill>
                <a:effectLst/>
                <a:ea typeface="+mn-ea"/>
                <a:cs typeface="+mn-cs"/>
              </a:rPr>
              <a:t>Wie</a:t>
            </a:r>
            <a:r>
              <a:rPr lang="en-CA" sz="1200" kern="1200" dirty="0">
                <a:solidFill>
                  <a:schemeClr val="tx1"/>
                </a:solidFill>
                <a:effectLst/>
                <a:ea typeface="+mn-ea"/>
                <a:cs typeface="+mn-cs"/>
              </a:rPr>
              <a:t> </a:t>
            </a:r>
            <a:r>
              <a:rPr lang="en-CA" sz="1200" kern="1200" dirty="0" err="1">
                <a:solidFill>
                  <a:schemeClr val="tx1"/>
                </a:solidFill>
                <a:effectLst/>
                <a:ea typeface="+mn-ea"/>
                <a:cs typeface="+mn-cs"/>
              </a:rPr>
              <a:t>fühlst</a:t>
            </a:r>
            <a:r>
              <a:rPr lang="en-CA" sz="1200" kern="1200" dirty="0">
                <a:solidFill>
                  <a:schemeClr val="tx1"/>
                </a:solidFill>
                <a:effectLst/>
                <a:ea typeface="+mn-ea"/>
                <a:cs typeface="+mn-cs"/>
              </a:rPr>
              <a:t> Du Dich? </a:t>
            </a:r>
          </a:p>
          <a:p>
            <a:endParaRPr lang="en-CA" sz="1200" kern="1200" dirty="0">
              <a:solidFill>
                <a:schemeClr val="tx1"/>
              </a:solidFill>
              <a:effectLst/>
              <a:ea typeface="+mn-ea"/>
              <a:cs typeface="+mn-cs"/>
            </a:endParaRPr>
          </a:p>
          <a:p>
            <a:r>
              <a:rPr lang="de-DE" sz="1200" kern="1200" dirty="0">
                <a:solidFill>
                  <a:schemeClr val="tx1"/>
                </a:solidFill>
                <a:effectLst/>
                <a:ea typeface="+mn-ea"/>
                <a:cs typeface="+mn-cs"/>
              </a:rPr>
              <a:t>Stell Dir vor, Du wanderst in den Bergen oder durch ein Lavendelfeld. Wie sieht es aus? Wie fühlst Du Dich? Wie riecht es? Achte darauf, wie Dein Körper reagiert, wenn Du an den Geruch denkst. Hast Du Erinnerungen, die Du mit diesem Geruch verbindest? Achte darauf, wie sich Dein Körper fühlt, wenn Du ätherische Öle einatmest. Achte darauf, ob er sich entspannt oder sich Deine Gedanken klären. Achte darauf, ob Du Dich anders fühlst – vielleicht ruhig, in der Balance oder zentriert. </a:t>
            </a:r>
          </a:p>
          <a:p>
            <a:endParaRPr lang="de-DE" sz="1200" kern="1200" dirty="0">
              <a:solidFill>
                <a:schemeClr val="tx1"/>
              </a:solidFill>
              <a:effectLst/>
              <a:ea typeface="+mn-ea"/>
              <a:cs typeface="+mn-cs"/>
            </a:endParaRPr>
          </a:p>
          <a:p>
            <a:r>
              <a:rPr lang="de-DE" sz="1200" kern="1200" dirty="0">
                <a:solidFill>
                  <a:schemeClr val="tx1"/>
                </a:solidFill>
                <a:effectLst/>
                <a:ea typeface="+mn-ea"/>
                <a:cs typeface="+mn-cs"/>
              </a:rPr>
              <a:t>Oft kann Dein Körper auf den Duft eines Öls reagieren, ohne dass Du es bewusst wahrnimmst. Indem Du einfach einen Duft einatmest oder ihn vernebelst, kannst Du die gewünschte Stimmung durch das limbische System herbeirufen. </a:t>
            </a:r>
          </a:p>
          <a:p>
            <a:endParaRPr lang="de-DE" sz="1200" kern="1200" dirty="0">
              <a:solidFill>
                <a:schemeClr val="tx1"/>
              </a:solidFill>
              <a:effectLst/>
              <a:ea typeface="+mn-ea"/>
              <a:cs typeface="+mn-cs"/>
            </a:endParaRPr>
          </a:p>
          <a:p>
            <a:r>
              <a:rPr lang="de-DE" sz="1200" kern="1200" dirty="0">
                <a:solidFill>
                  <a:schemeClr val="tx1"/>
                </a:solidFill>
                <a:effectLst/>
                <a:ea typeface="+mn-ea"/>
                <a:cs typeface="+mn-cs"/>
              </a:rPr>
              <a:t>Nimm Dir jetzt Dein Pfefferminzöl und atme 5 mal tief ein. Achte auf den Unterschied in der Reaktion Deines Körpers. Das Lavendelöl hat einen beruhigenden Effekt, Pfefferminz gibt Dir Energie und erhebt. </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19</a:t>
            </a:fld>
            <a:endParaRPr lang="en-US"/>
          </a:p>
        </p:txBody>
      </p:sp>
    </p:spTree>
    <p:extLst>
      <p:ext uri="{BB962C8B-B14F-4D97-AF65-F5344CB8AC3E}">
        <p14:creationId xmlns:p14="http://schemas.microsoft.com/office/powerpoint/2010/main" val="2523492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dirty="0">
                <a:solidFill>
                  <a:prstClr val="black"/>
                </a:solidFill>
              </a:rPr>
              <a:t>Ätherische Öle können auch direkt auf die Haut aufgetragen werden. </a:t>
            </a:r>
          </a:p>
          <a:p>
            <a:r>
              <a:rPr lang="de-DE" baseline="0" dirty="0">
                <a:solidFill>
                  <a:prstClr val="black"/>
                </a:solidFill>
              </a:rPr>
              <a:t>Du kannst sie während einer Massage verwenden, nach dem Sport auf die gewünschten Stellen auftragen, das Auftreten von Fältchen damit verhindern und zahllose andere Sachen! Versuche einmal, ätherische Öle auf den Füßen aufzutragen, sie in einem Fußbad, Massageöl oder als Zusatz zu Beautyprodukten zu verwenden. </a:t>
            </a:r>
          </a:p>
          <a:p>
            <a:endParaRPr lang="de-DE" baseline="0" dirty="0">
              <a:solidFill>
                <a:prstClr val="black"/>
              </a:solidFill>
            </a:endParaRPr>
          </a:p>
          <a:p>
            <a:r>
              <a:rPr lang="de-DE" baseline="0" dirty="0">
                <a:solidFill>
                  <a:prstClr val="black"/>
                </a:solidFill>
              </a:rPr>
              <a:t>Denke daran, ein </a:t>
            </a:r>
            <a:r>
              <a:rPr lang="de-DE" baseline="0" dirty="0" err="1">
                <a:solidFill>
                  <a:prstClr val="black"/>
                </a:solidFill>
              </a:rPr>
              <a:t>Trägeröl</a:t>
            </a:r>
            <a:r>
              <a:rPr lang="de-DE" baseline="0" dirty="0">
                <a:solidFill>
                  <a:prstClr val="black"/>
                </a:solidFill>
              </a:rPr>
              <a:t> zu verwenden, weil diese sicher stellen, dass die Verwendung von ätherischen Ölen angenehm auf der Haut ist. Die Verdünnung mit einem </a:t>
            </a:r>
            <a:r>
              <a:rPr lang="de-DE" baseline="0" dirty="0" err="1">
                <a:solidFill>
                  <a:prstClr val="black"/>
                </a:solidFill>
              </a:rPr>
              <a:t>Trägeröl</a:t>
            </a:r>
            <a:r>
              <a:rPr lang="de-DE" baseline="0" dirty="0">
                <a:solidFill>
                  <a:prstClr val="black"/>
                </a:solidFill>
              </a:rPr>
              <a:t> bedeutet nicht, dass der Effekt, den die Öle haben, verringert wird. Auf den Ölflaschen von Young Living findest Du Angaben zum Mischverhältnis. </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20</a:t>
            </a:fld>
            <a:endParaRPr lang="en-US"/>
          </a:p>
        </p:txBody>
      </p:sp>
    </p:spTree>
    <p:extLst>
      <p:ext uri="{BB962C8B-B14F-4D97-AF65-F5344CB8AC3E}">
        <p14:creationId xmlns:p14="http://schemas.microsoft.com/office/powerpoint/2010/main" val="4171339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Die Plus </a:t>
            </a:r>
            <a:r>
              <a:rPr lang="en-US" sz="1200" kern="1200" dirty="0" err="1">
                <a:solidFill>
                  <a:schemeClr val="tx1"/>
                </a:solidFill>
                <a:effectLst/>
                <a:ea typeface="+mn-ea"/>
                <a:cs typeface="+mn-cs"/>
              </a:rPr>
              <a:t>Linie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bietet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ätherische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Öle</a:t>
            </a:r>
            <a:r>
              <a:rPr lang="en-US" sz="1200" kern="1200" dirty="0">
                <a:solidFill>
                  <a:schemeClr val="tx1"/>
                </a:solidFill>
                <a:effectLst/>
                <a:ea typeface="+mn-ea"/>
                <a:cs typeface="+mn-cs"/>
              </a:rPr>
              <a:t>, die Du </a:t>
            </a:r>
            <a:r>
              <a:rPr lang="en-US" sz="1200" kern="1200" dirty="0" err="1">
                <a:solidFill>
                  <a:schemeClr val="tx1"/>
                </a:solidFill>
                <a:effectLst/>
                <a:ea typeface="+mn-ea"/>
                <a:cs typeface="+mn-cs"/>
              </a:rPr>
              <a:t>beim</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Kochen</a:t>
            </a:r>
            <a:r>
              <a:rPr lang="en-US" sz="1200" kern="1200" dirty="0">
                <a:solidFill>
                  <a:schemeClr val="tx1"/>
                </a:solidFill>
                <a:effectLst/>
                <a:ea typeface="+mn-ea"/>
                <a:cs typeface="+mn-cs"/>
              </a:rPr>
              <a:t> und </a:t>
            </a:r>
            <a:r>
              <a:rPr lang="en-US" sz="1200" kern="1200" dirty="0" err="1">
                <a:solidFill>
                  <a:schemeClr val="tx1"/>
                </a:solidFill>
                <a:effectLst/>
                <a:ea typeface="+mn-ea"/>
                <a:cs typeface="+mn-cs"/>
              </a:rPr>
              <a:t>Backen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verwenden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mit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denen</a:t>
            </a:r>
            <a:r>
              <a:rPr lang="en-US" sz="1200" kern="1200" dirty="0">
                <a:solidFill>
                  <a:schemeClr val="tx1"/>
                </a:solidFill>
                <a:effectLst/>
                <a:ea typeface="+mn-ea"/>
                <a:cs typeface="+mn-cs"/>
              </a:rPr>
              <a:t> Du </a:t>
            </a:r>
            <a:r>
              <a:rPr lang="en-US" sz="1200" kern="1200" dirty="0" err="1">
                <a:solidFill>
                  <a:schemeClr val="tx1"/>
                </a:solidFill>
                <a:effectLst/>
                <a:ea typeface="+mn-ea"/>
                <a:cs typeface="+mn-cs"/>
              </a:rPr>
              <a:t>Deine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Lieblingsgetränke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auffrischen</a:t>
            </a:r>
            <a:r>
              <a:rPr lang="en-US" sz="1200" kern="1200" dirty="0">
                <a:solidFill>
                  <a:schemeClr val="tx1"/>
                </a:solidFill>
                <a:effectLst/>
                <a:ea typeface="+mn-ea"/>
                <a:cs typeface="+mn-cs"/>
              </a:rPr>
              <a:t> und die Du in </a:t>
            </a:r>
            <a:r>
              <a:rPr lang="en-US" sz="1200" kern="1200" dirty="0" err="1">
                <a:solidFill>
                  <a:schemeClr val="tx1"/>
                </a:solidFill>
                <a:effectLst/>
                <a:ea typeface="+mn-ea"/>
                <a:cs typeface="+mn-cs"/>
              </a:rPr>
              <a:t>Gelkapseln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einnehmen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kannst</a:t>
            </a:r>
            <a:r>
              <a:rPr lang="en-US" sz="1200" kern="1200" dirty="0">
                <a:solidFill>
                  <a:schemeClr val="tx1"/>
                </a:solidFill>
                <a:effectLst/>
                <a:ea typeface="+mn-ea"/>
                <a:cs typeface="+mn-cs"/>
              </a:rPr>
              <a:t>. Plus-</a:t>
            </a:r>
            <a:r>
              <a:rPr lang="en-US" sz="1200" kern="1200" dirty="0" err="1">
                <a:solidFill>
                  <a:schemeClr val="tx1"/>
                </a:solidFill>
                <a:effectLst/>
                <a:ea typeface="+mn-ea"/>
                <a:cs typeface="+mn-cs"/>
              </a:rPr>
              <a:t>Öle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sind</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eine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tolle</a:t>
            </a:r>
            <a:r>
              <a:rPr lang="en-US" sz="1200" kern="1200" dirty="0">
                <a:solidFill>
                  <a:schemeClr val="tx1"/>
                </a:solidFill>
                <a:effectLst/>
                <a:ea typeface="+mn-ea"/>
                <a:cs typeface="+mn-cs"/>
              </a:rPr>
              <a:t> Art, </a:t>
            </a:r>
            <a:r>
              <a:rPr lang="en-US" sz="1200" kern="1200" dirty="0" err="1">
                <a:solidFill>
                  <a:schemeClr val="tx1"/>
                </a:solidFill>
                <a:effectLst/>
                <a:ea typeface="+mn-ea"/>
                <a:cs typeface="+mn-cs"/>
              </a:rPr>
              <a:t>gesund</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zu</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bleiben</a:t>
            </a:r>
            <a:r>
              <a:rPr lang="en-US" sz="1200" kern="1200" dirty="0">
                <a:solidFill>
                  <a:schemeClr val="tx1"/>
                </a:solidFill>
                <a:effectLs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ea typeface="+mn-ea"/>
                <a:cs typeface="+mn-cs"/>
              </a:rPr>
              <a:t>D</a:t>
            </a:r>
            <a:r>
              <a:rPr lang="en-US" sz="1200" kern="1200" dirty="0">
                <a:solidFill>
                  <a:schemeClr val="tx1"/>
                </a:solidFill>
                <a:effectLst/>
                <a:ea typeface="+mn-ea"/>
                <a:cs typeface="+mn-cs"/>
              </a:rPr>
              <a:t>u </a:t>
            </a:r>
            <a:r>
              <a:rPr lang="en-US" sz="1200" kern="1200" dirty="0" err="1">
                <a:solidFill>
                  <a:schemeClr val="tx1"/>
                </a:solidFill>
                <a:effectLst/>
                <a:ea typeface="+mn-ea"/>
                <a:cs typeface="+mn-cs"/>
              </a:rPr>
              <a:t>kannst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ätherische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Öle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auch</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innerlich</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anwenden</a:t>
            </a:r>
            <a:r>
              <a:rPr lang="en-US" sz="1200" kern="1200" dirty="0">
                <a:solidFill>
                  <a:schemeClr val="tx1"/>
                </a:solidFill>
                <a:effectLst/>
                <a:ea typeface="+mn-ea"/>
                <a:cs typeface="+mn-cs"/>
              </a:rPr>
              <a:t>. Young Livings Plus-</a:t>
            </a:r>
            <a:r>
              <a:rPr lang="en-US" sz="1200" kern="1200" dirty="0" err="1">
                <a:solidFill>
                  <a:schemeClr val="tx1"/>
                </a:solidFill>
                <a:effectLst/>
                <a:ea typeface="+mn-ea"/>
                <a:cs typeface="+mn-cs"/>
              </a:rPr>
              <a:t>Öl</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Linie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ist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explizit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für</a:t>
            </a:r>
            <a:r>
              <a:rPr lang="en-US" sz="1200" kern="1200" dirty="0">
                <a:solidFill>
                  <a:schemeClr val="tx1"/>
                </a:solidFill>
                <a:effectLst/>
                <a:ea typeface="+mn-ea"/>
                <a:cs typeface="+mn-cs"/>
              </a:rPr>
              <a:t> die </a:t>
            </a:r>
            <a:r>
              <a:rPr lang="en-US" sz="1200" kern="1200" dirty="0" err="1">
                <a:solidFill>
                  <a:schemeClr val="tx1"/>
                </a:solidFill>
                <a:effectLst/>
                <a:ea typeface="+mn-ea"/>
                <a:cs typeface="+mn-cs"/>
              </a:rPr>
              <a:t>Einnahme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gekennzeichnet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Öle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einzunehmen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ist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eine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tolle</a:t>
            </a:r>
            <a:r>
              <a:rPr lang="en-US" sz="1200" kern="1200" dirty="0">
                <a:solidFill>
                  <a:schemeClr val="tx1"/>
                </a:solidFill>
                <a:effectLst/>
                <a:ea typeface="+mn-ea"/>
                <a:cs typeface="+mn-cs"/>
              </a:rPr>
              <a:t> Art, die </a:t>
            </a:r>
            <a:r>
              <a:rPr lang="en-US" sz="1200" kern="1200" dirty="0" err="1">
                <a:solidFill>
                  <a:schemeClr val="tx1"/>
                </a:solidFill>
                <a:effectLst/>
                <a:ea typeface="+mn-ea"/>
                <a:cs typeface="+mn-cs"/>
              </a:rPr>
              <a:t>verschiedenen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Körpersysteme</a:t>
            </a:r>
            <a:r>
              <a:rPr lang="en-US" sz="1200" kern="1200" dirty="0">
                <a:solidFill>
                  <a:schemeClr val="tx1"/>
                </a:solidFill>
                <a:effectLst/>
                <a:ea typeface="+mn-ea"/>
                <a:cs typeface="+mn-cs"/>
              </a:rPr>
              <a:t> von </a:t>
            </a:r>
            <a:r>
              <a:rPr lang="en-US" sz="1200" kern="1200" dirty="0" err="1">
                <a:solidFill>
                  <a:schemeClr val="tx1"/>
                </a:solidFill>
                <a:effectLst/>
                <a:ea typeface="+mn-ea"/>
                <a:cs typeface="+mn-cs"/>
              </a:rPr>
              <a:t>Innen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zu</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unterstützen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Gib</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einfach</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einmal</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einige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Tropfen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Öl</a:t>
            </a:r>
            <a:r>
              <a:rPr lang="en-US" sz="1200" kern="1200" dirty="0">
                <a:solidFill>
                  <a:schemeClr val="tx1"/>
                </a:solidFill>
                <a:effectLst/>
                <a:ea typeface="+mn-ea"/>
                <a:cs typeface="+mn-cs"/>
              </a:rPr>
              <a:t> in </a:t>
            </a:r>
            <a:r>
              <a:rPr lang="en-US" sz="1200" kern="1200" dirty="0" err="1">
                <a:solidFill>
                  <a:schemeClr val="tx1"/>
                </a:solidFill>
                <a:effectLst/>
                <a:ea typeface="+mn-ea"/>
                <a:cs typeface="+mn-cs"/>
              </a:rPr>
              <a:t>ein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Glas</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mit</a:t>
            </a:r>
            <a:r>
              <a:rPr lang="en-US" sz="1200" kern="1200" dirty="0">
                <a:solidFill>
                  <a:schemeClr val="tx1"/>
                </a:solidFill>
                <a:effectLst/>
                <a:ea typeface="+mn-ea"/>
                <a:cs typeface="+mn-cs"/>
              </a:rPr>
              <a:t> Wasser, in </a:t>
            </a:r>
            <a:r>
              <a:rPr lang="en-US" sz="1200" kern="1200" dirty="0" err="1">
                <a:solidFill>
                  <a:schemeClr val="tx1"/>
                </a:solidFill>
                <a:effectLst/>
                <a:ea typeface="+mn-ea"/>
                <a:cs typeface="+mn-cs"/>
              </a:rPr>
              <a:t>eine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Gelkapsel</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oder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versuche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mit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ihnen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zu</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backen</a:t>
            </a:r>
            <a:r>
              <a:rPr lang="en-US" sz="1200" kern="1200" dirty="0">
                <a:solidFill>
                  <a:schemeClr val="tx1"/>
                </a:solidFill>
                <a:effectLst/>
                <a:ea typeface="+mn-ea"/>
                <a:cs typeface="+mn-cs"/>
              </a:rPr>
              <a:t> um </a:t>
            </a:r>
            <a:r>
              <a:rPr lang="en-US" sz="1200" kern="1200" dirty="0" err="1">
                <a:solidFill>
                  <a:schemeClr val="tx1"/>
                </a:solidFill>
                <a:effectLst/>
                <a:ea typeface="+mn-ea"/>
                <a:cs typeface="+mn-cs"/>
              </a:rPr>
              <a:t>Deine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Lieblingsrezepte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zu</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verbessern</a:t>
            </a:r>
            <a:r>
              <a:rPr lang="en-US" sz="1200" kern="1200" dirty="0">
                <a:solidFill>
                  <a:schemeClr val="tx1"/>
                </a:solidFill>
                <a:effectLs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r>
              <a:rPr lang="de-DE" baseline="0" dirty="0"/>
              <a:t>Die frischen, satten Aromen von ätherischen Ölen können Deinen Lieblingsrezepten einen köstlichen Kick geben. Gib einen oder zwei Tropfen Limette in Deine liebste mexikanisch-inspirierte Marinade, Zitrone an gegrillten Fisch, Pfefferminze in heißen </a:t>
            </a:r>
            <a:r>
              <a:rPr lang="de-DE" baseline="0" dirty="0" err="1"/>
              <a:t>Kaokao</a:t>
            </a:r>
            <a:r>
              <a:rPr lang="de-DE" baseline="0" dirty="0"/>
              <a:t> oder Basilikum und Oregano an Deine </a:t>
            </a:r>
            <a:r>
              <a:rPr lang="de-DE" baseline="0" dirty="0" err="1"/>
              <a:t>Pastasauce</a:t>
            </a:r>
            <a:r>
              <a:rPr lang="de-DE" baseline="0" dirty="0"/>
              <a:t> </a:t>
            </a:r>
            <a:r>
              <a:rPr lang="de-DE" baseline="0" dirty="0" err="1"/>
              <a:t>iund</a:t>
            </a:r>
            <a:r>
              <a:rPr lang="de-DE" baseline="0" dirty="0"/>
              <a:t> genieße die kulinarischen Möglichkeiten ätherischer Öle. Beachte aber, dass ätherische Öle sehr kraftvoll sind und ein Tropfen oft schon ausreicht. </a:t>
            </a:r>
          </a:p>
          <a:p>
            <a:endParaRPr lang="de-DE" baseline="0" dirty="0"/>
          </a:p>
          <a:p>
            <a:r>
              <a:rPr lang="de-DE" baseline="0" dirty="0"/>
              <a:t>Wenn Du Öle zu einem Getränk hinzugibst, stelle sicher, dass Du ein Glas oder einen Behälter aus Edelstahl verwendest, weil Öle Plastik angreifen können. Sei vorsichtig mit Ölen auf jeder weichen Plastikoberfläche. </a:t>
            </a:r>
            <a:endParaRPr lang="en-US" sz="120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21</a:t>
            </a:fld>
            <a:endParaRPr lang="en-US"/>
          </a:p>
        </p:txBody>
      </p:sp>
    </p:spTree>
    <p:extLst>
      <p:ext uri="{BB962C8B-B14F-4D97-AF65-F5344CB8AC3E}">
        <p14:creationId xmlns:p14="http://schemas.microsoft.com/office/powerpoint/2010/main" val="1669022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Ätherische</a:t>
            </a:r>
            <a:r>
              <a:rPr lang="en-US" baseline="0" dirty="0"/>
              <a:t> </a:t>
            </a:r>
            <a:r>
              <a:rPr lang="en-US" baseline="0" dirty="0" err="1"/>
              <a:t>Öle</a:t>
            </a:r>
            <a:r>
              <a:rPr lang="en-US" baseline="0" dirty="0"/>
              <a:t> in </a:t>
            </a:r>
            <a:r>
              <a:rPr lang="en-US" baseline="0" dirty="0" err="1"/>
              <a:t>Deiner</a:t>
            </a:r>
            <a:r>
              <a:rPr lang="en-US" baseline="0" dirty="0"/>
              <a:t> </a:t>
            </a:r>
            <a:r>
              <a:rPr lang="en-US" baseline="0" dirty="0" err="1"/>
              <a:t>alltäglichen</a:t>
            </a:r>
            <a:r>
              <a:rPr lang="en-US" baseline="0" dirty="0"/>
              <a:t> Routine </a:t>
            </a:r>
            <a:r>
              <a:rPr lang="en-US" baseline="0" dirty="0" err="1"/>
              <a:t>zu</a:t>
            </a:r>
            <a:r>
              <a:rPr lang="en-US" baseline="0" dirty="0"/>
              <a:t> </a:t>
            </a:r>
            <a:r>
              <a:rPr lang="en-US" baseline="0" dirty="0" err="1"/>
              <a:t>nutzen</a:t>
            </a:r>
            <a:r>
              <a:rPr lang="en-US" baseline="0" dirty="0"/>
              <a:t>, </a:t>
            </a:r>
            <a:r>
              <a:rPr lang="en-US" baseline="0" dirty="0" err="1"/>
              <a:t>kann</a:t>
            </a:r>
            <a:r>
              <a:rPr lang="en-US" baseline="0" dirty="0"/>
              <a:t> </a:t>
            </a:r>
            <a:r>
              <a:rPr lang="en-US" baseline="0" dirty="0" err="1"/>
              <a:t>helfen</a:t>
            </a:r>
            <a:r>
              <a:rPr lang="en-US" baseline="0" dirty="0"/>
              <a:t>, </a:t>
            </a:r>
            <a:r>
              <a:rPr lang="en-US" baseline="0" dirty="0" err="1"/>
              <a:t>ein</a:t>
            </a:r>
            <a:r>
              <a:rPr lang="en-US" baseline="0" dirty="0"/>
              <a:t> </a:t>
            </a:r>
            <a:r>
              <a:rPr lang="en-US" baseline="0" dirty="0" err="1"/>
              <a:t>glücklicheres</a:t>
            </a:r>
            <a:r>
              <a:rPr lang="en-US" baseline="0" dirty="0"/>
              <a:t> und </a:t>
            </a:r>
            <a:r>
              <a:rPr lang="en-US" baseline="0" dirty="0" err="1"/>
              <a:t>gesünderes</a:t>
            </a:r>
            <a:r>
              <a:rPr lang="en-US" baseline="0" dirty="0"/>
              <a:t> Leben </a:t>
            </a:r>
            <a:r>
              <a:rPr lang="en-US" baseline="0" dirty="0" err="1"/>
              <a:t>zu</a:t>
            </a:r>
            <a:r>
              <a:rPr lang="en-US" baseline="0" dirty="0"/>
              <a:t> </a:t>
            </a:r>
            <a:r>
              <a:rPr lang="en-US" baseline="0" dirty="0" err="1"/>
              <a:t>führen</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22</a:t>
            </a:fld>
            <a:endParaRPr lang="en-US"/>
          </a:p>
        </p:txBody>
      </p:sp>
    </p:spTree>
    <p:extLst>
      <p:ext uri="{BB962C8B-B14F-4D97-AF65-F5344CB8AC3E}">
        <p14:creationId xmlns:p14="http://schemas.microsoft.com/office/powerpoint/2010/main" val="1773677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Ätherische Öle sind eine tolle Option, das Wohlbefinden Deiner Familie zu unterstützen und sie in Deinem Alltag zu nutzen weil sie: </a:t>
            </a:r>
          </a:p>
          <a:p>
            <a:pPr marL="171450" indent="-171450">
              <a:buFont typeface="Arial" charset="0"/>
              <a:buChar char="•"/>
            </a:pPr>
            <a:r>
              <a:rPr lang="en-US" dirty="0"/>
              <a:t>Schnell </a:t>
            </a:r>
            <a:r>
              <a:rPr lang="en-US" dirty="0" err="1"/>
              <a:t>wirken</a:t>
            </a:r>
            <a:r>
              <a:rPr lang="en-US" dirty="0"/>
              <a:t> – den </a:t>
            </a:r>
            <a:r>
              <a:rPr lang="en-US" dirty="0" err="1"/>
              <a:t>Körper</a:t>
            </a:r>
            <a:r>
              <a:rPr lang="en-US" dirty="0"/>
              <a:t> in </a:t>
            </a:r>
            <a:r>
              <a:rPr lang="en-US" dirty="0" err="1"/>
              <a:t>Sekunden</a:t>
            </a:r>
            <a:r>
              <a:rPr lang="en-US" dirty="0"/>
              <a:t> </a:t>
            </a:r>
            <a:r>
              <a:rPr lang="en-US" dirty="0" err="1"/>
              <a:t>untersützen</a:t>
            </a:r>
            <a:endParaRPr lang="en-US" dirty="0"/>
          </a:p>
          <a:p>
            <a:pPr marL="171450" indent="-171450">
              <a:buFont typeface="Arial" charset="0"/>
              <a:buChar char="•"/>
            </a:pPr>
            <a:r>
              <a:rPr lang="en-US" dirty="0" err="1"/>
              <a:t>Effektiv</a:t>
            </a:r>
            <a:r>
              <a:rPr lang="en-US" dirty="0"/>
              <a:t> </a:t>
            </a:r>
            <a:r>
              <a:rPr lang="en-US" dirty="0" err="1"/>
              <a:t>sind</a:t>
            </a:r>
            <a:endParaRPr lang="en-US" dirty="0"/>
          </a:p>
          <a:p>
            <a:pPr marL="171450" indent="-171450">
              <a:buFont typeface="Arial" charset="0"/>
              <a:buChar char="•"/>
            </a:pPr>
            <a:r>
              <a:rPr lang="en-US" dirty="0" err="1"/>
              <a:t>Einfach</a:t>
            </a:r>
            <a:r>
              <a:rPr lang="en-US" dirty="0"/>
              <a:t> </a:t>
            </a:r>
            <a:r>
              <a:rPr lang="en-US" dirty="0" err="1"/>
              <a:t>zu</a:t>
            </a:r>
            <a:r>
              <a:rPr lang="en-US" dirty="0"/>
              <a:t> </a:t>
            </a:r>
            <a:r>
              <a:rPr lang="en-US" dirty="0" err="1"/>
              <a:t>nutzen</a:t>
            </a:r>
            <a:r>
              <a:rPr lang="en-US" dirty="0"/>
              <a:t> </a:t>
            </a:r>
            <a:r>
              <a:rPr lang="en-US" dirty="0" err="1"/>
              <a:t>sind</a:t>
            </a:r>
            <a:r>
              <a:rPr lang="en-US" dirty="0"/>
              <a:t>, </a:t>
            </a:r>
            <a:r>
              <a:rPr lang="en-US" dirty="0" err="1"/>
              <a:t>aromatisch</a:t>
            </a:r>
            <a:r>
              <a:rPr lang="en-US" dirty="0"/>
              <a:t>, </a:t>
            </a:r>
            <a:r>
              <a:rPr lang="en-US" dirty="0" err="1"/>
              <a:t>äußerlich</a:t>
            </a:r>
            <a:r>
              <a:rPr lang="en-US" dirty="0"/>
              <a:t> </a:t>
            </a:r>
            <a:r>
              <a:rPr lang="en-US" dirty="0" err="1"/>
              <a:t>oder</a:t>
            </a:r>
            <a:r>
              <a:rPr lang="en-US" dirty="0"/>
              <a:t> </a:t>
            </a:r>
            <a:r>
              <a:rPr lang="en-US" dirty="0" err="1"/>
              <a:t>durch</a:t>
            </a:r>
            <a:r>
              <a:rPr lang="en-US" dirty="0"/>
              <a:t> </a:t>
            </a:r>
            <a:r>
              <a:rPr lang="en-US" dirty="0" err="1"/>
              <a:t>Einnahme</a:t>
            </a:r>
            <a:endParaRPr lang="en-US" dirty="0"/>
          </a:p>
          <a:p>
            <a:pPr marL="171450" indent="-171450">
              <a:buFont typeface="Arial" charset="0"/>
              <a:buChar char="•"/>
            </a:pPr>
            <a:r>
              <a:rPr lang="de-DE" dirty="0"/>
              <a:t>P</a:t>
            </a:r>
            <a:r>
              <a:rPr lang="en-US" dirty="0" err="1"/>
              <a:t>raktisch</a:t>
            </a:r>
            <a:r>
              <a:rPr lang="en-US" dirty="0"/>
              <a:t> </a:t>
            </a:r>
            <a:r>
              <a:rPr lang="en-US" dirty="0" err="1"/>
              <a:t>sind</a:t>
            </a:r>
            <a:r>
              <a:rPr lang="en-US" dirty="0"/>
              <a:t> – </a:t>
            </a:r>
            <a:r>
              <a:rPr lang="en-US" dirty="0" err="1"/>
              <a:t>klein</a:t>
            </a:r>
            <a:r>
              <a:rPr lang="en-US" dirty="0"/>
              <a:t> und </a:t>
            </a:r>
            <a:r>
              <a:rPr lang="en-US" dirty="0" err="1"/>
              <a:t>einfach</a:t>
            </a:r>
            <a:r>
              <a:rPr lang="en-US" dirty="0"/>
              <a:t> </a:t>
            </a:r>
            <a:r>
              <a:rPr lang="en-US" dirty="0" err="1"/>
              <a:t>überall</a:t>
            </a:r>
            <a:r>
              <a:rPr lang="en-US" dirty="0"/>
              <a:t> </a:t>
            </a:r>
            <a:r>
              <a:rPr lang="en-US" dirty="0" err="1"/>
              <a:t>hin</a:t>
            </a:r>
            <a:r>
              <a:rPr lang="en-US" dirty="0"/>
              <a:t> </a:t>
            </a:r>
            <a:r>
              <a:rPr lang="en-US" dirty="0" err="1"/>
              <a:t>mitzunehmen</a:t>
            </a:r>
            <a:r>
              <a:rPr lang="en-US" dirty="0"/>
              <a:t>. </a:t>
            </a:r>
            <a:r>
              <a:rPr lang="en-US" dirty="0" err="1"/>
              <a:t>Ätherische</a:t>
            </a:r>
            <a:r>
              <a:rPr lang="en-US" dirty="0"/>
              <a:t> </a:t>
            </a:r>
            <a:r>
              <a:rPr lang="en-US" dirty="0" err="1"/>
              <a:t>Öle</a:t>
            </a:r>
            <a:r>
              <a:rPr lang="en-US" dirty="0"/>
              <a:t> </a:t>
            </a:r>
            <a:r>
              <a:rPr lang="en-US" dirty="0" err="1"/>
              <a:t>sind</a:t>
            </a:r>
            <a:r>
              <a:rPr lang="en-US" dirty="0"/>
              <a:t> </a:t>
            </a:r>
            <a:r>
              <a:rPr lang="en-US" dirty="0" err="1"/>
              <a:t>auch</a:t>
            </a:r>
            <a:r>
              <a:rPr lang="en-US" dirty="0"/>
              <a:t> </a:t>
            </a:r>
            <a:r>
              <a:rPr lang="en-US" dirty="0" err="1"/>
              <a:t>vielseitig</a:t>
            </a:r>
            <a:r>
              <a:rPr lang="en-US" dirty="0"/>
              <a:t> und </a:t>
            </a:r>
            <a:r>
              <a:rPr lang="en-US" dirty="0" err="1"/>
              <a:t>ein</a:t>
            </a:r>
            <a:r>
              <a:rPr lang="en-US" dirty="0"/>
              <a:t> </a:t>
            </a:r>
            <a:r>
              <a:rPr lang="en-US" dirty="0" err="1"/>
              <a:t>Öl</a:t>
            </a:r>
            <a:r>
              <a:rPr lang="en-US" dirty="0"/>
              <a:t> </a:t>
            </a:r>
            <a:r>
              <a:rPr lang="en-US" dirty="0" err="1"/>
              <a:t>kann</a:t>
            </a:r>
            <a:r>
              <a:rPr lang="en-US" dirty="0"/>
              <a:t> </a:t>
            </a:r>
            <a:r>
              <a:rPr lang="en-US" dirty="0" err="1"/>
              <a:t>vielfach</a:t>
            </a:r>
            <a:r>
              <a:rPr lang="en-US" dirty="0"/>
              <a:t> </a:t>
            </a:r>
            <a:r>
              <a:rPr lang="en-US" dirty="0" err="1"/>
              <a:t>helfen</a:t>
            </a:r>
            <a:r>
              <a:rPr lang="en-US" dirty="0"/>
              <a:t>. </a:t>
            </a:r>
          </a:p>
          <a:p>
            <a:pPr marL="171450" indent="-171450">
              <a:buFont typeface="Arial" charset="0"/>
              <a:buChar char="•"/>
            </a:pPr>
            <a:r>
              <a:rPr lang="de-DE" dirty="0"/>
              <a:t>E</a:t>
            </a:r>
            <a:r>
              <a:rPr lang="en-US" dirty="0" err="1"/>
              <a:t>rschwinglich</a:t>
            </a:r>
            <a:r>
              <a:rPr lang="en-US" dirty="0"/>
              <a:t> </a:t>
            </a:r>
            <a:r>
              <a:rPr lang="en-US" dirty="0" err="1"/>
              <a:t>sind</a:t>
            </a:r>
            <a:r>
              <a:rPr lang="en-US" dirty="0"/>
              <a:t>. Ein </a:t>
            </a:r>
            <a:r>
              <a:rPr lang="en-US" dirty="0" err="1"/>
              <a:t>kleines</a:t>
            </a:r>
            <a:r>
              <a:rPr lang="en-US" dirty="0"/>
              <a:t> </a:t>
            </a:r>
            <a:r>
              <a:rPr lang="en-US" dirty="0" err="1"/>
              <a:t>Öl</a:t>
            </a:r>
            <a:r>
              <a:rPr lang="en-US" dirty="0"/>
              <a:t> </a:t>
            </a:r>
            <a:r>
              <a:rPr lang="en-US" dirty="0" err="1"/>
              <a:t>hält</a:t>
            </a:r>
            <a:r>
              <a:rPr lang="en-US" dirty="0"/>
              <a:t> </a:t>
            </a:r>
            <a:r>
              <a:rPr lang="en-US" dirty="0" err="1"/>
              <a:t>lange</a:t>
            </a:r>
            <a:r>
              <a:rPr lang="en-US" dirty="0"/>
              <a:t>! </a:t>
            </a:r>
            <a:r>
              <a:rPr lang="en-US" dirty="0" err="1"/>
              <a:t>Es</a:t>
            </a:r>
            <a:r>
              <a:rPr lang="en-US" dirty="0"/>
              <a:t> </a:t>
            </a:r>
            <a:r>
              <a:rPr lang="en-US" dirty="0" err="1"/>
              <a:t>sind</a:t>
            </a:r>
            <a:r>
              <a:rPr lang="en-US" dirty="0"/>
              <a:t> </a:t>
            </a:r>
            <a:r>
              <a:rPr lang="en-US" dirty="0" err="1"/>
              <a:t>etwa</a:t>
            </a:r>
            <a:r>
              <a:rPr lang="en-US" dirty="0"/>
              <a:t> 250-300 </a:t>
            </a:r>
            <a:r>
              <a:rPr lang="en-US" dirty="0" err="1"/>
              <a:t>Tropfen</a:t>
            </a:r>
            <a:r>
              <a:rPr lang="en-US" dirty="0"/>
              <a:t> in </a:t>
            </a:r>
            <a:r>
              <a:rPr lang="en-US" dirty="0" err="1"/>
              <a:t>einer</a:t>
            </a:r>
            <a:r>
              <a:rPr lang="en-US" dirty="0"/>
              <a:t> 15ml </a:t>
            </a:r>
            <a:r>
              <a:rPr lang="en-US" dirty="0" err="1"/>
              <a:t>Flasche</a:t>
            </a:r>
            <a:r>
              <a:rPr lang="en-US" dirty="0"/>
              <a:t>. </a:t>
            </a:r>
            <a:r>
              <a:rPr lang="en-US" dirty="0" err="1"/>
              <a:t>Üblicherweise</a:t>
            </a:r>
            <a:r>
              <a:rPr lang="en-US" dirty="0"/>
              <a:t> </a:t>
            </a:r>
            <a:r>
              <a:rPr lang="en-US" dirty="0" err="1"/>
              <a:t>braucht</a:t>
            </a:r>
            <a:r>
              <a:rPr lang="en-US" dirty="0"/>
              <a:t> man </a:t>
            </a:r>
            <a:r>
              <a:rPr lang="en-US" dirty="0" err="1"/>
              <a:t>etwa</a:t>
            </a:r>
            <a:r>
              <a:rPr lang="en-US" dirty="0"/>
              <a:t> 2-5 </a:t>
            </a:r>
            <a:r>
              <a:rPr lang="en-US" dirty="0" err="1"/>
              <a:t>Tropfen</a:t>
            </a:r>
            <a:r>
              <a:rPr lang="en-US" dirty="0"/>
              <a:t> pro </a:t>
            </a:r>
            <a:r>
              <a:rPr lang="en-US" dirty="0" err="1"/>
              <a:t>Anwendung</a:t>
            </a:r>
            <a:r>
              <a:rPr lang="en-US" dirty="0"/>
              <a:t>!</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23</a:t>
            </a:fld>
            <a:endParaRPr lang="en-US"/>
          </a:p>
        </p:txBody>
      </p:sp>
    </p:spTree>
    <p:extLst>
      <p:ext uri="{BB962C8B-B14F-4D97-AF65-F5344CB8AC3E}">
        <p14:creationId xmlns:p14="http://schemas.microsoft.com/office/powerpoint/2010/main" val="2335127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ea typeface="+mn-ea"/>
                <a:cs typeface="+mn-cs"/>
              </a:rPr>
              <a:t>Ätherische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Öle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sind</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aromatische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konzentrierte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Pflanzenextrakte</a:t>
            </a:r>
            <a:r>
              <a:rPr lang="en-US" sz="1200" kern="1200" dirty="0">
                <a:solidFill>
                  <a:schemeClr val="tx1"/>
                </a:solidFill>
                <a:effectLst/>
                <a:ea typeface="+mn-ea"/>
                <a:cs typeface="+mn-cs"/>
              </a:rPr>
              <a:t>, die </a:t>
            </a:r>
            <a:r>
              <a:rPr lang="en-US" sz="1200" kern="1200" dirty="0" err="1">
                <a:solidFill>
                  <a:schemeClr val="tx1"/>
                </a:solidFill>
                <a:effectLst/>
                <a:ea typeface="+mn-ea"/>
                <a:cs typeface="+mn-cs"/>
              </a:rPr>
              <a:t>liebevoll</a:t>
            </a:r>
            <a:r>
              <a:rPr lang="en-US" sz="1200" kern="1200" dirty="0">
                <a:solidFill>
                  <a:schemeClr val="tx1"/>
                </a:solidFill>
                <a:effectLst/>
                <a:ea typeface="+mn-ea"/>
                <a:cs typeface="+mn-cs"/>
              </a:rPr>
              <a:t> von </a:t>
            </a:r>
            <a:r>
              <a:rPr lang="en-US" sz="1200" kern="1200" dirty="0" err="1">
                <a:solidFill>
                  <a:schemeClr val="tx1"/>
                </a:solidFill>
                <a:effectLst/>
                <a:ea typeface="+mn-ea"/>
                <a:cs typeface="+mn-cs"/>
              </a:rPr>
              <a:t>wildwachsenden</a:t>
            </a:r>
            <a:r>
              <a:rPr lang="en-US" sz="1200" kern="1200" dirty="0">
                <a:solidFill>
                  <a:schemeClr val="tx1"/>
                </a:solidFill>
                <a:effectLst/>
                <a:ea typeface="+mn-ea"/>
                <a:cs typeface="+mn-cs"/>
              </a:rPr>
              <a:t> und auf </a:t>
            </a:r>
            <a:r>
              <a:rPr lang="en-US" sz="1200" kern="1200" dirty="0" err="1">
                <a:solidFill>
                  <a:schemeClr val="tx1"/>
                </a:solidFill>
                <a:effectLst/>
                <a:ea typeface="+mn-ea"/>
                <a:cs typeface="+mn-cs"/>
              </a:rPr>
              <a:t>Farmen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angebauten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Pflanzen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Kräutern</a:t>
            </a:r>
            <a:r>
              <a:rPr lang="en-US" sz="1200" kern="1200" dirty="0">
                <a:solidFill>
                  <a:schemeClr val="tx1"/>
                </a:solidFill>
                <a:effectLst/>
                <a:ea typeface="+mn-ea"/>
                <a:cs typeface="+mn-cs"/>
              </a:rPr>
              <a:t> und </a:t>
            </a:r>
            <a:r>
              <a:rPr lang="en-US" sz="1200" kern="1200" dirty="0" err="1">
                <a:solidFill>
                  <a:schemeClr val="tx1"/>
                </a:solidFill>
                <a:effectLst/>
                <a:ea typeface="+mn-ea"/>
                <a:cs typeface="+mn-cs"/>
              </a:rPr>
              <a:t>Bäumen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gewonnen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werden</a:t>
            </a:r>
            <a:r>
              <a:rPr lang="en-US" sz="1200" kern="1200" dirty="0">
                <a:solidFill>
                  <a:schemeClr val="tx1"/>
                </a:solidFill>
                <a:effectLst/>
                <a:ea typeface="+mn-ea"/>
                <a:cs typeface="+mn-cs"/>
              </a:rPr>
              <a:t>. Sie </a:t>
            </a:r>
            <a:r>
              <a:rPr lang="en-US" sz="1200" kern="1200" dirty="0" err="1">
                <a:solidFill>
                  <a:schemeClr val="tx1"/>
                </a:solidFill>
                <a:effectLst/>
                <a:ea typeface="+mn-ea"/>
                <a:cs typeface="+mn-cs"/>
              </a:rPr>
              <a:t>werden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sorgfältig</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mittels</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Dampfdestillation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Kaltpressung</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oder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Harzanzapfung</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gewonnen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Diese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reinen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ätherischen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Öle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sind</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wirksamer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als</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getrocknete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Kräuter</a:t>
            </a:r>
            <a:r>
              <a:rPr lang="en-US" sz="1200" kern="1200" dirty="0">
                <a:solidFill>
                  <a:schemeClr val="tx1"/>
                </a:solidFill>
                <a:effectLst/>
                <a:ea typeface="+mn-ea"/>
                <a:cs typeface="+mn-cs"/>
              </a:rPr>
              <a:t> und </a:t>
            </a:r>
            <a:r>
              <a:rPr lang="en-US" sz="1200" kern="1200" dirty="0" err="1">
                <a:solidFill>
                  <a:schemeClr val="tx1"/>
                </a:solidFill>
                <a:effectLst/>
                <a:ea typeface="+mn-ea"/>
                <a:cs typeface="+mn-cs"/>
              </a:rPr>
              <a:t>viel</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kraftvoller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als</a:t>
            </a:r>
            <a:r>
              <a:rPr lang="en-US" sz="1200" kern="1200" dirty="0">
                <a:solidFill>
                  <a:schemeClr val="tx1"/>
                </a:solidFill>
                <a:effectLst/>
                <a:ea typeface="+mn-ea"/>
                <a:cs typeface="+mn-cs"/>
              </a:rPr>
              <a:t> die </a:t>
            </a:r>
            <a:r>
              <a:rPr lang="en-US" sz="1200" kern="1200" dirty="0" err="1">
                <a:solidFill>
                  <a:schemeClr val="tx1"/>
                </a:solidFill>
                <a:effectLst/>
                <a:ea typeface="+mn-ea"/>
                <a:cs typeface="+mn-cs"/>
              </a:rPr>
              <a:t>Pflanzen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aus</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denen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sie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gewonnen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werden</a:t>
            </a:r>
            <a:r>
              <a:rPr lang="en-US" sz="1200" kern="1200" dirty="0">
                <a:solidFill>
                  <a:schemeClr val="tx1"/>
                </a:solidFill>
                <a:effectLs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ea typeface="+mn-ea"/>
                <a:cs typeface="+mn-cs"/>
              </a:rPr>
              <a:t>Ä</a:t>
            </a:r>
            <a:r>
              <a:rPr lang="en-US" sz="1200" kern="1200" dirty="0" err="1">
                <a:solidFill>
                  <a:schemeClr val="tx1"/>
                </a:solidFill>
                <a:effectLst/>
                <a:ea typeface="+mn-ea"/>
                <a:cs typeface="+mn-cs"/>
              </a:rPr>
              <a:t>therische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Öle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sitzen</a:t>
            </a:r>
            <a:r>
              <a:rPr lang="en-US" sz="1200" kern="1200" dirty="0">
                <a:solidFill>
                  <a:schemeClr val="tx1"/>
                </a:solidFill>
                <a:effectLst/>
                <a:ea typeface="+mn-ea"/>
                <a:cs typeface="+mn-cs"/>
              </a:rPr>
              <a:t> in </a:t>
            </a:r>
            <a:r>
              <a:rPr lang="en-US" sz="1200" kern="1200" dirty="0" err="1">
                <a:solidFill>
                  <a:schemeClr val="tx1"/>
                </a:solidFill>
                <a:effectLst/>
                <a:ea typeface="+mn-ea"/>
                <a:cs typeface="+mn-cs"/>
              </a:rPr>
              <a:t>kleinen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drüsenartigen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Beuteln</a:t>
            </a:r>
            <a:r>
              <a:rPr lang="en-US" sz="1200" kern="1200" dirty="0">
                <a:solidFill>
                  <a:schemeClr val="tx1"/>
                </a:solidFill>
                <a:effectLst/>
                <a:ea typeface="+mn-ea"/>
                <a:cs typeface="+mn-cs"/>
              </a:rPr>
              <a:t> auf der </a:t>
            </a:r>
            <a:r>
              <a:rPr lang="en-US" sz="1200" kern="1200" dirty="0" err="1">
                <a:solidFill>
                  <a:schemeClr val="tx1"/>
                </a:solidFill>
                <a:effectLst/>
                <a:ea typeface="+mn-ea"/>
                <a:cs typeface="+mn-cs"/>
              </a:rPr>
              <a:t>Oberfläche</a:t>
            </a:r>
            <a:r>
              <a:rPr lang="en-US" sz="1200" kern="1200" dirty="0">
                <a:solidFill>
                  <a:schemeClr val="tx1"/>
                </a:solidFill>
                <a:effectLst/>
                <a:ea typeface="+mn-ea"/>
                <a:cs typeface="+mn-cs"/>
              </a:rPr>
              <a:t> der </a:t>
            </a:r>
            <a:r>
              <a:rPr lang="en-US" sz="1200" kern="1200" dirty="0" err="1">
                <a:solidFill>
                  <a:schemeClr val="tx1"/>
                </a:solidFill>
                <a:effectLst/>
                <a:ea typeface="+mn-ea"/>
                <a:cs typeface="+mn-cs"/>
              </a:rPr>
              <a:t>Pflanze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oder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im</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Inneren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Zum</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Beispiel</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ist</a:t>
            </a:r>
            <a:r>
              <a:rPr lang="en-US" sz="1200" kern="1200" dirty="0">
                <a:solidFill>
                  <a:schemeClr val="tx1"/>
                </a:solidFill>
                <a:effectLst/>
                <a:ea typeface="+mn-ea"/>
                <a:cs typeface="+mn-cs"/>
              </a:rPr>
              <a:t> der </a:t>
            </a:r>
            <a:r>
              <a:rPr lang="en-US" sz="1200" kern="1200" dirty="0" err="1">
                <a:solidFill>
                  <a:schemeClr val="tx1"/>
                </a:solidFill>
                <a:effectLst/>
                <a:ea typeface="+mn-ea"/>
                <a:cs typeface="+mn-cs"/>
              </a:rPr>
              <a:t>Ölsack</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bei</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Lavendelpflanzen</a:t>
            </a:r>
            <a:r>
              <a:rPr lang="en-US" sz="1200" kern="1200" dirty="0">
                <a:solidFill>
                  <a:schemeClr val="tx1"/>
                </a:solidFill>
                <a:effectLst/>
                <a:ea typeface="+mn-ea"/>
                <a:cs typeface="+mn-cs"/>
              </a:rPr>
              <a:t> auf der </a:t>
            </a:r>
            <a:r>
              <a:rPr lang="en-US" sz="1200" kern="1200" dirty="0" err="1">
                <a:solidFill>
                  <a:schemeClr val="tx1"/>
                </a:solidFill>
                <a:effectLst/>
                <a:ea typeface="+mn-ea"/>
                <a:cs typeface="+mn-cs"/>
              </a:rPr>
              <a:t>Oberfläche</a:t>
            </a:r>
            <a:r>
              <a:rPr lang="en-US" sz="1200" kern="1200" dirty="0">
                <a:solidFill>
                  <a:schemeClr val="tx1"/>
                </a:solidFill>
                <a:effectLst/>
                <a:ea typeface="+mn-ea"/>
                <a:cs typeface="+mn-cs"/>
              </a:rPr>
              <a:t> der </a:t>
            </a:r>
            <a:r>
              <a:rPr lang="en-US" sz="1200" kern="1200" dirty="0" err="1">
                <a:solidFill>
                  <a:schemeClr val="tx1"/>
                </a:solidFill>
                <a:effectLst/>
                <a:ea typeface="+mn-ea"/>
                <a:cs typeface="+mn-cs"/>
              </a:rPr>
              <a:t>Lavendelblüte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während</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Zitrusöle</a:t>
            </a:r>
            <a:r>
              <a:rPr lang="en-US" sz="1200" kern="1200" dirty="0">
                <a:solidFill>
                  <a:schemeClr val="tx1"/>
                </a:solidFill>
                <a:effectLst/>
                <a:ea typeface="+mn-ea"/>
                <a:cs typeface="+mn-cs"/>
              </a:rPr>
              <a:t> auf der </a:t>
            </a:r>
            <a:r>
              <a:rPr lang="en-US" sz="1200" kern="1200" dirty="0" err="1">
                <a:solidFill>
                  <a:schemeClr val="tx1"/>
                </a:solidFill>
                <a:effectLst/>
                <a:ea typeface="+mn-ea"/>
                <a:cs typeface="+mn-cs"/>
              </a:rPr>
              <a:t>Innenseite</a:t>
            </a:r>
            <a:r>
              <a:rPr lang="en-US" sz="1200" kern="1200" dirty="0">
                <a:solidFill>
                  <a:schemeClr val="tx1"/>
                </a:solidFill>
                <a:effectLst/>
                <a:ea typeface="+mn-ea"/>
                <a:cs typeface="+mn-cs"/>
              </a:rPr>
              <a:t> der </a:t>
            </a:r>
            <a:r>
              <a:rPr lang="en-US" sz="1200" kern="1200" dirty="0" err="1">
                <a:solidFill>
                  <a:schemeClr val="tx1"/>
                </a:solidFill>
                <a:effectLst/>
                <a:ea typeface="+mn-ea"/>
                <a:cs typeface="+mn-cs"/>
              </a:rPr>
              <a:t>Schale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zu</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finden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sind</a:t>
            </a:r>
            <a:r>
              <a:rPr lang="en-US" sz="1200" kern="1200" dirty="0">
                <a:solidFill>
                  <a:schemeClr val="tx1"/>
                </a:solidFill>
                <a:effectLs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Young Living </a:t>
            </a:r>
            <a:r>
              <a:rPr lang="en-US" sz="1200" kern="1200" dirty="0" err="1">
                <a:solidFill>
                  <a:schemeClr val="tx1"/>
                </a:solidFill>
                <a:effectLst/>
                <a:ea typeface="+mn-ea"/>
                <a:cs typeface="+mn-cs"/>
              </a:rPr>
              <a:t>bietet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hunderte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Einzelöle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Ölmischungen</a:t>
            </a:r>
            <a:r>
              <a:rPr lang="en-US" sz="1200" kern="1200" dirty="0">
                <a:solidFill>
                  <a:schemeClr val="tx1"/>
                </a:solidFill>
                <a:effectLst/>
                <a:ea typeface="+mn-ea"/>
                <a:cs typeface="+mn-cs"/>
              </a:rPr>
              <a:t> und </a:t>
            </a:r>
            <a:r>
              <a:rPr lang="en-US" sz="1200" kern="1200" dirty="0" err="1">
                <a:solidFill>
                  <a:schemeClr val="tx1"/>
                </a:solidFill>
                <a:effectLst/>
                <a:ea typeface="+mn-ea"/>
                <a:cs typeface="+mn-cs"/>
              </a:rPr>
              <a:t>mit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ätherischen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Ölen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angereicherte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Produkte</a:t>
            </a:r>
            <a:r>
              <a:rPr lang="en-US" sz="1200" kern="1200" dirty="0">
                <a:solidFill>
                  <a:schemeClr val="tx1"/>
                </a:solidFill>
                <a:effectLst/>
                <a:ea typeface="+mn-ea"/>
                <a:cs typeface="+mn-cs"/>
              </a:rPr>
              <a:t> an, </a:t>
            </a:r>
            <a:r>
              <a:rPr lang="en-US" sz="1200" kern="1200" dirty="0" err="1">
                <a:solidFill>
                  <a:schemeClr val="tx1"/>
                </a:solidFill>
                <a:effectLst/>
                <a:ea typeface="+mn-ea"/>
                <a:cs typeface="+mn-cs"/>
              </a:rPr>
              <a:t>jedes</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einzelne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davon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enthält</a:t>
            </a:r>
            <a:r>
              <a:rPr lang="en-US" sz="1200" kern="1200" dirty="0">
                <a:solidFill>
                  <a:schemeClr val="tx1"/>
                </a:solidFill>
                <a:effectLst/>
                <a:ea typeface="+mn-ea"/>
                <a:cs typeface="+mn-cs"/>
              </a:rPr>
              <a:t> den </a:t>
            </a:r>
            <a:r>
              <a:rPr lang="en-US" sz="1200" kern="1200" dirty="0" err="1">
                <a:solidFill>
                  <a:schemeClr val="tx1"/>
                </a:solidFill>
                <a:effectLst/>
                <a:ea typeface="+mn-ea"/>
                <a:cs typeface="+mn-cs"/>
              </a:rPr>
              <a:t>optimalen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Gehalt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spezifischer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natürlich</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vorkommender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Bestandteile</a:t>
            </a:r>
            <a:r>
              <a:rPr lang="en-US" sz="1200" kern="1200" dirty="0">
                <a:solidFill>
                  <a:schemeClr val="tx1"/>
                </a:solidFill>
                <a:effectLst/>
                <a:ea typeface="+mn-ea"/>
                <a:cs typeface="+mn-cs"/>
              </a:rPr>
              <a:t> um </a:t>
            </a:r>
            <a:r>
              <a:rPr lang="en-US" sz="1200" kern="1200" dirty="0" err="1">
                <a:solidFill>
                  <a:schemeClr val="tx1"/>
                </a:solidFill>
                <a:effectLst/>
                <a:ea typeface="+mn-ea"/>
                <a:cs typeface="+mn-cs"/>
              </a:rPr>
              <a:t>deren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Wirksamkeit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zu</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maximieren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Egal</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ob</a:t>
            </a:r>
            <a:r>
              <a:rPr lang="en-US" sz="1200" kern="1200" dirty="0">
                <a:solidFill>
                  <a:schemeClr val="tx1"/>
                </a:solidFill>
                <a:effectLst/>
                <a:ea typeface="+mn-ea"/>
                <a:cs typeface="+mn-cs"/>
              </a:rPr>
              <a:t> Du </a:t>
            </a:r>
            <a:r>
              <a:rPr lang="en-US" sz="1200" kern="1200" dirty="0" err="1">
                <a:solidFill>
                  <a:schemeClr val="tx1"/>
                </a:solidFill>
                <a:effectLst/>
                <a:ea typeface="+mn-ea"/>
                <a:cs typeface="+mn-cs"/>
              </a:rPr>
              <a:t>ätherische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Öle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für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Aromatherapie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Körperpflege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oder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im</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Haushalt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benutzt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jeder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Aspekt</a:t>
            </a:r>
            <a:r>
              <a:rPr lang="en-US" sz="1200" kern="1200" dirty="0">
                <a:solidFill>
                  <a:schemeClr val="tx1"/>
                </a:solidFill>
                <a:effectLst/>
                <a:ea typeface="+mn-ea"/>
                <a:cs typeface="+mn-cs"/>
              </a:rPr>
              <a:t> des </a:t>
            </a:r>
            <a:r>
              <a:rPr lang="en-US" sz="1200" kern="1200" dirty="0" err="1">
                <a:solidFill>
                  <a:schemeClr val="tx1"/>
                </a:solidFill>
                <a:effectLst/>
                <a:ea typeface="+mn-ea"/>
                <a:cs typeface="+mn-cs"/>
              </a:rPr>
              <a:t>täglichen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Lebens</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kann</a:t>
            </a:r>
            <a:r>
              <a:rPr lang="en-US" sz="1200" kern="1200" dirty="0">
                <a:solidFill>
                  <a:schemeClr val="tx1"/>
                </a:solidFill>
                <a:effectLst/>
                <a:ea typeface="+mn-ea"/>
                <a:cs typeface="+mn-cs"/>
              </a:rPr>
              <a:t> von </a:t>
            </a:r>
            <a:r>
              <a:rPr lang="en-US" sz="1200" kern="1200" dirty="0" err="1">
                <a:solidFill>
                  <a:schemeClr val="tx1"/>
                </a:solidFill>
                <a:effectLst/>
                <a:ea typeface="+mn-ea"/>
                <a:cs typeface="+mn-cs"/>
              </a:rPr>
              <a:t>einem</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Tropfen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oder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zwei</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ätherischen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Öls</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nur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profitieren</a:t>
            </a:r>
            <a:r>
              <a:rPr lang="en-US" sz="1200" kern="1200" dirty="0">
                <a:solidFill>
                  <a:schemeClr val="tx1"/>
                </a:solidFill>
                <a:effectLs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171450" lvl="0" indent="-171450">
              <a:buFont typeface="Arial" charset="0"/>
              <a:buChar char="•"/>
            </a:pPr>
            <a:r>
              <a:rPr lang="en-US" sz="1200" kern="1200" dirty="0" err="1">
                <a:solidFill>
                  <a:schemeClr val="tx1"/>
                </a:solidFill>
                <a:effectLst/>
                <a:ea typeface="+mn-ea"/>
                <a:cs typeface="+mn-cs"/>
              </a:rPr>
              <a:t>Jedes</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ätherische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Öl</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enthält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hunderte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Bestandteile</a:t>
            </a:r>
            <a:r>
              <a:rPr lang="en-US" sz="1200" kern="1200" dirty="0">
                <a:solidFill>
                  <a:schemeClr val="tx1"/>
                </a:solidFill>
                <a:effectLst/>
                <a:ea typeface="+mn-ea"/>
                <a:cs typeface="+mn-cs"/>
              </a:rPr>
              <a:t>, die </a:t>
            </a:r>
            <a:r>
              <a:rPr lang="en-US" sz="1200" kern="1200" dirty="0" err="1">
                <a:solidFill>
                  <a:schemeClr val="tx1"/>
                </a:solidFill>
                <a:effectLst/>
                <a:ea typeface="+mn-ea"/>
                <a:cs typeface="+mn-cs"/>
              </a:rPr>
              <a:t>sie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extrem</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vielfältig</a:t>
            </a:r>
            <a:r>
              <a:rPr lang="en-US" sz="1200" kern="1200" dirty="0">
                <a:solidFill>
                  <a:schemeClr val="tx1"/>
                </a:solidFill>
                <a:effectLst/>
                <a:ea typeface="+mn-ea"/>
                <a:cs typeface="+mn-cs"/>
              </a:rPr>
              <a:t> in </a:t>
            </a:r>
            <a:r>
              <a:rPr lang="en-US" sz="1200" kern="1200" dirty="0" err="1">
                <a:solidFill>
                  <a:schemeClr val="tx1"/>
                </a:solidFill>
                <a:effectLst/>
                <a:ea typeface="+mn-ea"/>
                <a:cs typeface="+mn-cs"/>
              </a:rPr>
              <a:t>ihrer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Wirkung</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machen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Jeder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Bestandteil</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bietet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einen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einzigartigen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Vorteil</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für</a:t>
            </a:r>
            <a:r>
              <a:rPr lang="en-US" sz="1200" kern="1200" dirty="0">
                <a:solidFill>
                  <a:schemeClr val="tx1"/>
                </a:solidFill>
                <a:effectLst/>
                <a:ea typeface="+mn-ea"/>
                <a:cs typeface="+mn-cs"/>
              </a:rPr>
              <a:t> die Gesundheit. </a:t>
            </a:r>
            <a:r>
              <a:rPr lang="en-US" sz="1200" kern="1200" dirty="0" err="1">
                <a:solidFill>
                  <a:schemeClr val="tx1"/>
                </a:solidFill>
                <a:effectLst/>
                <a:ea typeface="+mn-ea"/>
                <a:cs typeface="+mn-cs"/>
              </a:rPr>
              <a:t>Keine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zwei</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Öle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sind</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gleich</a:t>
            </a:r>
            <a:r>
              <a:rPr lang="en-US" sz="1200" kern="1200" dirty="0">
                <a:solidFill>
                  <a:schemeClr val="tx1"/>
                </a:solidFill>
                <a:effectLst/>
                <a:ea typeface="+mn-ea"/>
                <a:cs typeface="+mn-cs"/>
              </a:rPr>
              <a:t>.</a:t>
            </a:r>
          </a:p>
          <a:p>
            <a:pPr marL="171450" lvl="0" indent="-171450">
              <a:buFont typeface="Arial" charset="0"/>
              <a:buChar char="•"/>
            </a:pPr>
            <a:r>
              <a:rPr lang="en-US" sz="1200" kern="1200" baseline="0" dirty="0" err="1">
                <a:solidFill>
                  <a:schemeClr val="tx1"/>
                </a:solidFill>
                <a:effectLst/>
                <a:ea typeface="+mn-ea"/>
                <a:cs typeface="+mn-cs"/>
              </a:rPr>
              <a:t>Ätherische</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Öle</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sind</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fettlöslich</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sie</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sind</a:t>
            </a:r>
            <a:r>
              <a:rPr lang="en-US" sz="1200" kern="1200" baseline="0" dirty="0">
                <a:solidFill>
                  <a:schemeClr val="tx1"/>
                </a:solidFill>
                <a:effectLst/>
                <a:ea typeface="+mn-ea"/>
                <a:cs typeface="+mn-cs"/>
              </a:rPr>
              <a:t> also von Fett </a:t>
            </a:r>
            <a:r>
              <a:rPr lang="en-US" sz="1200" kern="1200" baseline="0" dirty="0" err="1">
                <a:solidFill>
                  <a:schemeClr val="tx1"/>
                </a:solidFill>
                <a:effectLst/>
                <a:ea typeface="+mn-ea"/>
                <a:cs typeface="+mn-cs"/>
              </a:rPr>
              <a:t>angezogen</a:t>
            </a:r>
            <a:r>
              <a:rPr lang="en-US" sz="1200" kern="1200" baseline="0" dirty="0">
                <a:solidFill>
                  <a:schemeClr val="tx1"/>
                </a:solidFill>
                <a:effectLst/>
                <a:ea typeface="+mn-ea"/>
                <a:cs typeface="+mn-cs"/>
              </a:rPr>
              <a:t> und </a:t>
            </a:r>
            <a:r>
              <a:rPr lang="en-US" sz="1200" kern="1200" baseline="0" dirty="0" err="1">
                <a:solidFill>
                  <a:schemeClr val="tx1"/>
                </a:solidFill>
                <a:effectLst/>
                <a:ea typeface="+mn-ea"/>
                <a:cs typeface="+mn-cs"/>
              </a:rPr>
              <a:t>mischen</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sich</a:t>
            </a:r>
            <a:r>
              <a:rPr lang="en-US" sz="1200" kern="1200" baseline="0" dirty="0">
                <a:solidFill>
                  <a:schemeClr val="tx1"/>
                </a:solidFill>
                <a:effectLst/>
                <a:ea typeface="+mn-ea"/>
                <a:cs typeface="+mn-cs"/>
              </a:rPr>
              <a:t> gut </a:t>
            </a:r>
            <a:r>
              <a:rPr lang="en-US" sz="1200" kern="1200" baseline="0" dirty="0" err="1">
                <a:solidFill>
                  <a:schemeClr val="tx1"/>
                </a:solidFill>
                <a:effectLst/>
                <a:ea typeface="+mn-ea"/>
                <a:cs typeface="+mn-cs"/>
              </a:rPr>
              <a:t>mit</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anderen</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Ölen</a:t>
            </a:r>
            <a:r>
              <a:rPr lang="en-US" sz="1200" kern="1200" baseline="0" dirty="0">
                <a:solidFill>
                  <a:schemeClr val="tx1"/>
                </a:solidFill>
                <a:effectLst/>
                <a:ea typeface="+mn-ea"/>
                <a:cs typeface="+mn-cs"/>
              </a:rPr>
              <a:t>.</a:t>
            </a:r>
            <a:endParaRPr lang="en-US" sz="1200" kern="1200" dirty="0">
              <a:solidFill>
                <a:schemeClr val="tx1"/>
              </a:solidFill>
              <a:effectLst/>
              <a:ea typeface="+mn-ea"/>
              <a:cs typeface="+mn-cs"/>
            </a:endParaRPr>
          </a:p>
          <a:p>
            <a:pPr marL="171450" lvl="0" indent="-171450">
              <a:buFont typeface="Arial" charset="0"/>
              <a:buChar char="•"/>
            </a:pPr>
            <a:r>
              <a:rPr lang="en-US" sz="1200" kern="1200" dirty="0">
                <a:solidFill>
                  <a:schemeClr val="tx1"/>
                </a:solidFill>
                <a:effectLst/>
                <a:ea typeface="+mn-ea"/>
                <a:cs typeface="+mn-cs"/>
              </a:rPr>
              <a:t>Sie </a:t>
            </a:r>
            <a:r>
              <a:rPr lang="en-US" sz="1200" kern="1200" dirty="0" err="1">
                <a:solidFill>
                  <a:schemeClr val="tx1"/>
                </a:solidFill>
                <a:effectLst/>
                <a:ea typeface="+mn-ea"/>
                <a:cs typeface="+mn-cs"/>
              </a:rPr>
              <a:t>sind</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eine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hochkonzentrierte</a:t>
            </a:r>
            <a:r>
              <a:rPr lang="en-US" sz="1200" kern="1200" dirty="0">
                <a:solidFill>
                  <a:schemeClr val="tx1"/>
                </a:solidFill>
                <a:effectLst/>
                <a:ea typeface="+mn-ea"/>
                <a:cs typeface="+mn-cs"/>
              </a:rPr>
              <a:t> Version der </a:t>
            </a:r>
            <a:r>
              <a:rPr lang="en-US" sz="1200" kern="1200" dirty="0" err="1">
                <a:solidFill>
                  <a:schemeClr val="tx1"/>
                </a:solidFill>
                <a:effectLst/>
                <a:ea typeface="+mn-ea"/>
                <a:cs typeface="+mn-cs"/>
              </a:rPr>
              <a:t>Ursprungspflanze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Ätherische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Öle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sind</a:t>
            </a:r>
            <a:r>
              <a:rPr lang="en-US" sz="1200" kern="1200" dirty="0">
                <a:solidFill>
                  <a:schemeClr val="tx1"/>
                </a:solidFill>
                <a:effectLst/>
                <a:ea typeface="+mn-ea"/>
                <a:cs typeface="+mn-cs"/>
              </a:rPr>
              <a:t> 100 </a:t>
            </a:r>
            <a:r>
              <a:rPr lang="en-US" sz="1200" kern="1200" dirty="0" err="1">
                <a:solidFill>
                  <a:schemeClr val="tx1"/>
                </a:solidFill>
                <a:effectLst/>
                <a:ea typeface="+mn-ea"/>
                <a:cs typeface="+mn-cs"/>
              </a:rPr>
              <a:t>bis</a:t>
            </a:r>
            <a:r>
              <a:rPr lang="en-US" sz="1200" kern="1200" dirty="0">
                <a:solidFill>
                  <a:schemeClr val="tx1"/>
                </a:solidFill>
                <a:effectLst/>
                <a:ea typeface="+mn-ea"/>
                <a:cs typeface="+mn-cs"/>
              </a:rPr>
              <a:t> 100,000 mal </a:t>
            </a:r>
            <a:r>
              <a:rPr lang="en-US" sz="1200" kern="1200" dirty="0" err="1">
                <a:solidFill>
                  <a:schemeClr val="tx1"/>
                </a:solidFill>
                <a:effectLst/>
                <a:ea typeface="+mn-ea"/>
                <a:cs typeface="+mn-cs"/>
              </a:rPr>
              <a:t>konzentrierter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als</a:t>
            </a:r>
            <a:r>
              <a:rPr lang="en-US" sz="1200" kern="1200" dirty="0">
                <a:solidFill>
                  <a:schemeClr val="tx1"/>
                </a:solidFill>
                <a:effectLst/>
                <a:ea typeface="+mn-ea"/>
                <a:cs typeface="+mn-cs"/>
              </a:rPr>
              <a:t> das Kraut. </a:t>
            </a:r>
          </a:p>
          <a:p>
            <a:pPr marL="171450" lvl="0" indent="-171450">
              <a:buFont typeface="Arial" charset="0"/>
              <a:buChar char="•"/>
            </a:pP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4</a:t>
            </a:fld>
            <a:endParaRPr lang="en-US"/>
          </a:p>
        </p:txBody>
      </p:sp>
    </p:spTree>
    <p:extLst>
      <p:ext uri="{BB962C8B-B14F-4D97-AF65-F5344CB8AC3E}">
        <p14:creationId xmlns:p14="http://schemas.microsoft.com/office/powerpoint/2010/main" val="1531495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a typeface="+mn-ea"/>
                <a:cs typeface="+mn-cs"/>
              </a:rPr>
              <a:t>Ätherische Öle haben die einzigartige Eigenschaft, helfen zu können, Körper und Geist zu beruhigen und in Balance zu bringen. Entdecke, wie Young </a:t>
            </a:r>
            <a:r>
              <a:rPr lang="de-DE" sz="1200" kern="1200" dirty="0" err="1">
                <a:solidFill>
                  <a:schemeClr val="tx1"/>
                </a:solidFill>
                <a:ea typeface="+mn-ea"/>
                <a:cs typeface="+mn-cs"/>
              </a:rPr>
              <a:t>Livings</a:t>
            </a:r>
            <a:r>
              <a:rPr lang="de-DE" sz="1200" kern="1200" dirty="0">
                <a:solidFill>
                  <a:schemeClr val="tx1"/>
                </a:solidFill>
                <a:ea typeface="+mn-ea"/>
                <a:cs typeface="+mn-cs"/>
              </a:rPr>
              <a:t> reine ätherische Öle und sorgfältig kreierte Ölmischungen Dir helfen können, eine normale Balance und Frieden in Deinem Leben zu erreichen. Durch Verneblung, direkte Inhalation oder Massage können unsere Produkte mit den wunderschönen Düften von Pflanzen aus der ganzen Welt ein positiver Teil Deines Tagesablaufs werden.</a:t>
            </a:r>
            <a:endParaRPr lang="en-US" sz="1200" kern="1200" dirty="0">
              <a:solidFill>
                <a:schemeClr val="tx1"/>
              </a:solidFill>
              <a:ea typeface="+mn-ea"/>
              <a:cs typeface="+mn-cs"/>
            </a:endParaRP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24</a:t>
            </a:fld>
            <a:endParaRPr lang="en-US"/>
          </a:p>
        </p:txBody>
      </p:sp>
    </p:spTree>
    <p:extLst>
      <p:ext uri="{BB962C8B-B14F-4D97-AF65-F5344CB8AC3E}">
        <p14:creationId xmlns:p14="http://schemas.microsoft.com/office/powerpoint/2010/main" val="3434457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a typeface="+mn-ea"/>
                <a:cs typeface="+mn-cs"/>
              </a:rPr>
              <a:t>Ätherische Öle werden seit Jahrhunderten genutzt, um die Haut strahlender erscheinen zu lassen, das Haar glänzend zu machen und alterslos auszusehen. Young </a:t>
            </a:r>
            <a:r>
              <a:rPr lang="de-DE" sz="1200" kern="1200" dirty="0" err="1">
                <a:solidFill>
                  <a:schemeClr val="tx1"/>
                </a:solidFill>
                <a:ea typeface="+mn-ea"/>
                <a:cs typeface="+mn-cs"/>
              </a:rPr>
              <a:t>Livings</a:t>
            </a:r>
            <a:r>
              <a:rPr lang="de-DE" sz="1200" kern="1200" dirty="0">
                <a:solidFill>
                  <a:schemeClr val="tx1"/>
                </a:solidFill>
                <a:ea typeface="+mn-ea"/>
                <a:cs typeface="+mn-cs"/>
              </a:rPr>
              <a:t> reine, sorgfältig destillierte ätherische Öle und mit ätherischen Ölen angereicherten Produkte sind frei von schädlichen Chemikalien und sind entwickelt, um Dir zu Deinem selbstbewusstesten Selbst zu verhelfen. </a:t>
            </a:r>
            <a:endParaRPr lang="en-US" sz="1200" kern="1200" dirty="0">
              <a:solidFill>
                <a:schemeClr val="tx1"/>
              </a:solidFill>
              <a:ea typeface="+mn-ea"/>
              <a:cs typeface="+mn-cs"/>
            </a:endParaRP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26</a:t>
            </a:fld>
            <a:endParaRPr lang="en-US"/>
          </a:p>
        </p:txBody>
      </p:sp>
    </p:spTree>
    <p:extLst>
      <p:ext uri="{BB962C8B-B14F-4D97-AF65-F5344CB8AC3E}">
        <p14:creationId xmlns:p14="http://schemas.microsoft.com/office/powerpoint/2010/main" val="2054543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Versuche</a:t>
            </a:r>
            <a:r>
              <a:rPr lang="en-CA" dirty="0"/>
              <a:t> </a:t>
            </a:r>
            <a:r>
              <a:rPr lang="en-CA" dirty="0" err="1"/>
              <a:t>einmal</a:t>
            </a:r>
            <a:r>
              <a:rPr lang="en-CA" dirty="0"/>
              <a:t> </a:t>
            </a:r>
            <a:r>
              <a:rPr lang="en-CA" dirty="0" err="1"/>
              <a:t>ätherische</a:t>
            </a:r>
            <a:r>
              <a:rPr lang="en-CA" dirty="0"/>
              <a:t> </a:t>
            </a:r>
            <a:r>
              <a:rPr lang="en-CA" dirty="0" err="1"/>
              <a:t>Öle</a:t>
            </a:r>
            <a:r>
              <a:rPr lang="en-CA" dirty="0"/>
              <a:t> </a:t>
            </a:r>
            <a:r>
              <a:rPr lang="en-CA" dirty="0" err="1"/>
              <a:t>wie</a:t>
            </a:r>
            <a:r>
              <a:rPr lang="en-CA" dirty="0"/>
              <a:t> </a:t>
            </a:r>
            <a:r>
              <a:rPr lang="en-CA" dirty="0" err="1"/>
              <a:t>Zitrone</a:t>
            </a:r>
            <a:r>
              <a:rPr lang="en-CA" dirty="0"/>
              <a:t>, </a:t>
            </a:r>
            <a:r>
              <a:rPr lang="en-CA" dirty="0" err="1"/>
              <a:t>Prurification</a:t>
            </a:r>
            <a:r>
              <a:rPr lang="en-CA" dirty="0"/>
              <a:t>, </a:t>
            </a:r>
            <a:r>
              <a:rPr lang="en-CA" dirty="0" err="1"/>
              <a:t>Lavendel</a:t>
            </a:r>
            <a:r>
              <a:rPr lang="en-CA" dirty="0"/>
              <a:t> </a:t>
            </a:r>
            <a:r>
              <a:rPr lang="en-CA" dirty="0" err="1"/>
              <a:t>oder</a:t>
            </a:r>
            <a:r>
              <a:rPr lang="en-CA" dirty="0"/>
              <a:t> </a:t>
            </a:r>
            <a:r>
              <a:rPr lang="en-CA" dirty="0" err="1"/>
              <a:t>Teebaum</a:t>
            </a:r>
            <a:r>
              <a:rPr lang="en-CA" dirty="0"/>
              <a:t> </a:t>
            </a:r>
            <a:r>
              <a:rPr lang="en-CA" dirty="0" err="1"/>
              <a:t>zu</a:t>
            </a:r>
            <a:r>
              <a:rPr lang="en-CA" dirty="0"/>
              <a:t> </a:t>
            </a:r>
            <a:r>
              <a:rPr lang="en-CA" dirty="0" err="1"/>
              <a:t>nutzen</a:t>
            </a:r>
            <a:r>
              <a:rPr lang="en-CA" dirty="0"/>
              <a:t>, um </a:t>
            </a:r>
            <a:r>
              <a:rPr lang="en-CA" dirty="0" err="1"/>
              <a:t>Dein</a:t>
            </a:r>
            <a:r>
              <a:rPr lang="en-CA" dirty="0"/>
              <a:t> </a:t>
            </a:r>
            <a:r>
              <a:rPr lang="en-CA" dirty="0" err="1"/>
              <a:t>Zuhause</a:t>
            </a:r>
            <a:r>
              <a:rPr lang="en-CA" dirty="0"/>
              <a:t> </a:t>
            </a:r>
            <a:r>
              <a:rPr lang="en-CA" dirty="0" err="1"/>
              <a:t>zu</a:t>
            </a:r>
            <a:r>
              <a:rPr lang="en-CA" dirty="0"/>
              <a:t> </a:t>
            </a:r>
            <a:r>
              <a:rPr lang="en-CA" dirty="0" err="1"/>
              <a:t>erfrischen</a:t>
            </a:r>
            <a:r>
              <a:rPr lang="en-CA" dirty="0"/>
              <a:t>! </a:t>
            </a:r>
            <a:r>
              <a:rPr lang="en-CA" dirty="0" err="1"/>
              <a:t>Es</a:t>
            </a:r>
            <a:r>
              <a:rPr lang="en-CA" dirty="0"/>
              <a:t> </a:t>
            </a:r>
            <a:r>
              <a:rPr lang="en-CA" dirty="0" err="1"/>
              <a:t>gibt</a:t>
            </a:r>
            <a:r>
              <a:rPr lang="en-CA" dirty="0"/>
              <a:t> </a:t>
            </a:r>
            <a:r>
              <a:rPr lang="en-CA" dirty="0" err="1"/>
              <a:t>zahllose</a:t>
            </a:r>
            <a:r>
              <a:rPr lang="en-CA" dirty="0"/>
              <a:t> </a:t>
            </a:r>
            <a:r>
              <a:rPr lang="en-CA" dirty="0" err="1"/>
              <a:t>Arten</a:t>
            </a:r>
            <a:r>
              <a:rPr lang="en-CA" dirty="0"/>
              <a:t>, </a:t>
            </a:r>
            <a:r>
              <a:rPr lang="en-CA" dirty="0" err="1"/>
              <a:t>ätherische</a:t>
            </a:r>
            <a:r>
              <a:rPr lang="en-CA" dirty="0"/>
              <a:t> </a:t>
            </a:r>
            <a:r>
              <a:rPr lang="en-CA" dirty="0" err="1"/>
              <a:t>Öle</a:t>
            </a:r>
            <a:r>
              <a:rPr lang="en-CA" dirty="0"/>
              <a:t> in </a:t>
            </a:r>
            <a:r>
              <a:rPr lang="en-CA" dirty="0" err="1"/>
              <a:t>Deinen</a:t>
            </a:r>
            <a:r>
              <a:rPr lang="en-CA" dirty="0"/>
              <a:t> </a:t>
            </a:r>
            <a:r>
              <a:rPr lang="en-CA" dirty="0" err="1"/>
              <a:t>liebsten</a:t>
            </a:r>
            <a:r>
              <a:rPr lang="en-CA" dirty="0"/>
              <a:t> </a:t>
            </a:r>
            <a:r>
              <a:rPr lang="en-CA" dirty="0" err="1"/>
              <a:t>selbstgemachen</a:t>
            </a:r>
            <a:r>
              <a:rPr lang="en-CA" dirty="0"/>
              <a:t> </a:t>
            </a:r>
            <a:r>
              <a:rPr lang="en-CA" dirty="0" err="1"/>
              <a:t>Sachen</a:t>
            </a:r>
            <a:r>
              <a:rPr lang="en-CA" dirty="0"/>
              <a:t> </a:t>
            </a:r>
            <a:r>
              <a:rPr lang="en-CA" dirty="0" err="1"/>
              <a:t>zu</a:t>
            </a:r>
            <a:r>
              <a:rPr lang="en-CA" dirty="0"/>
              <a:t> </a:t>
            </a:r>
            <a:r>
              <a:rPr lang="en-CA" dirty="0" err="1"/>
              <a:t>verwenden</a:t>
            </a:r>
            <a:r>
              <a:rPr lang="en-CA" dirty="0"/>
              <a:t>.</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28</a:t>
            </a:fld>
            <a:endParaRPr lang="en-US"/>
          </a:p>
        </p:txBody>
      </p:sp>
    </p:spTree>
    <p:extLst>
      <p:ext uri="{BB962C8B-B14F-4D97-AF65-F5344CB8AC3E}">
        <p14:creationId xmlns:p14="http://schemas.microsoft.com/office/powerpoint/2010/main" val="4028166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Young Living</a:t>
            </a:r>
            <a:r>
              <a:rPr lang="en-US" baseline="0" dirty="0"/>
              <a:t> hat so </a:t>
            </a:r>
            <a:r>
              <a:rPr lang="en-US" baseline="0" dirty="0" err="1"/>
              <a:t>viele</a:t>
            </a:r>
            <a:r>
              <a:rPr lang="en-US" baseline="0" dirty="0"/>
              <a:t> </a:t>
            </a:r>
            <a:r>
              <a:rPr lang="en-US" baseline="0" dirty="0" err="1"/>
              <a:t>mit</a:t>
            </a:r>
            <a:r>
              <a:rPr lang="en-US" baseline="0" dirty="0"/>
              <a:t> </a:t>
            </a:r>
            <a:r>
              <a:rPr lang="en-US" baseline="0" dirty="0" err="1"/>
              <a:t>ätherischen</a:t>
            </a:r>
            <a:r>
              <a:rPr lang="en-US" baseline="0" dirty="0"/>
              <a:t> </a:t>
            </a:r>
            <a:r>
              <a:rPr lang="en-US" baseline="0" dirty="0" err="1"/>
              <a:t>Ölen</a:t>
            </a:r>
            <a:r>
              <a:rPr lang="en-US" baseline="0" dirty="0"/>
              <a:t> </a:t>
            </a:r>
            <a:r>
              <a:rPr lang="en-US" baseline="0" dirty="0" err="1"/>
              <a:t>angereicherte</a:t>
            </a:r>
            <a:r>
              <a:rPr lang="en-US" baseline="0" dirty="0"/>
              <a:t> </a:t>
            </a:r>
            <a:r>
              <a:rPr lang="en-US" baseline="0" dirty="0" err="1"/>
              <a:t>Produkte</a:t>
            </a:r>
            <a:r>
              <a:rPr lang="en-US" baseline="0" dirty="0"/>
              <a:t>, die </a:t>
            </a:r>
            <a:r>
              <a:rPr lang="en-US" baseline="0" dirty="0" err="1"/>
              <a:t>Deinen</a:t>
            </a:r>
            <a:r>
              <a:rPr lang="en-US" baseline="0" dirty="0"/>
              <a:t> Lifestyle </a:t>
            </a:r>
            <a:r>
              <a:rPr lang="en-US" baseline="0" dirty="0" err="1"/>
              <a:t>unterstützen</a:t>
            </a:r>
            <a:r>
              <a:rPr lang="en-US" baseline="0" dirty="0"/>
              <a:t> und Dir </a:t>
            </a:r>
            <a:r>
              <a:rPr lang="en-US" baseline="0" dirty="0" err="1"/>
              <a:t>helfen</a:t>
            </a:r>
            <a:r>
              <a:rPr lang="en-US" baseline="0" dirty="0"/>
              <a:t>, </a:t>
            </a:r>
            <a:r>
              <a:rPr lang="en-US" baseline="0" dirty="0" err="1"/>
              <a:t>Wohlbefinden</a:t>
            </a:r>
            <a:r>
              <a:rPr lang="en-US" baseline="0" dirty="0"/>
              <a:t> von </a:t>
            </a:r>
            <a:r>
              <a:rPr lang="en-US" baseline="0" dirty="0" err="1"/>
              <a:t>innen</a:t>
            </a:r>
            <a:r>
              <a:rPr lang="en-US" baseline="0" dirty="0"/>
              <a:t> </a:t>
            </a:r>
            <a:r>
              <a:rPr lang="en-US" baseline="0" dirty="0" err="1"/>
              <a:t>heraus</a:t>
            </a:r>
            <a:r>
              <a:rPr lang="en-US" baseline="0" dirty="0"/>
              <a:t> </a:t>
            </a:r>
            <a:r>
              <a:rPr lang="en-US" baseline="0" dirty="0" err="1"/>
              <a:t>zu</a:t>
            </a:r>
            <a:r>
              <a:rPr lang="en-US" baseline="0" dirty="0"/>
              <a:t> </a:t>
            </a:r>
            <a:r>
              <a:rPr lang="en-US" baseline="0" dirty="0" err="1"/>
              <a:t>erleben</a:t>
            </a:r>
            <a:r>
              <a:rPr lang="en-US" baseline="0" dirty="0"/>
              <a:t>.  </a:t>
            </a:r>
            <a:endParaRPr lang="is-IS" baseline="0" dirty="0"/>
          </a:p>
          <a:p>
            <a:endParaRPr lang="en-US" sz="1200" kern="1200" dirty="0">
              <a:solidFill>
                <a:schemeClr val="tx1"/>
              </a:solidFill>
              <a:ea typeface="+mn-ea"/>
              <a:cs typeface="+mn-cs"/>
            </a:endParaRPr>
          </a:p>
          <a:p>
            <a:r>
              <a:rPr lang="de-DE" sz="1200" kern="1200" dirty="0">
                <a:solidFill>
                  <a:schemeClr val="tx1"/>
                </a:solidFill>
                <a:ea typeface="+mn-ea"/>
                <a:cs typeface="+mn-cs"/>
              </a:rPr>
              <a:t>Moderne </a:t>
            </a:r>
            <a:r>
              <a:rPr lang="de-DE" sz="1200" kern="1200" dirty="0" err="1">
                <a:solidFill>
                  <a:schemeClr val="tx1"/>
                </a:solidFill>
                <a:ea typeface="+mn-ea"/>
                <a:cs typeface="+mn-cs"/>
              </a:rPr>
              <a:t>Lebenstile</a:t>
            </a:r>
            <a:r>
              <a:rPr lang="de-DE" sz="1200" kern="1200" dirty="0">
                <a:solidFill>
                  <a:schemeClr val="tx1"/>
                </a:solidFill>
                <a:ea typeface="+mn-ea"/>
                <a:cs typeface="+mn-cs"/>
              </a:rPr>
              <a:t> sind nicht immer optimal für das Wohlbefinden geeignet. Schlechte Ernährung, wenig Bewegung und </a:t>
            </a:r>
            <a:r>
              <a:rPr lang="de-DE" sz="1200" kern="1200" dirty="0" err="1">
                <a:solidFill>
                  <a:schemeClr val="tx1"/>
                </a:solidFill>
                <a:ea typeface="+mn-ea"/>
                <a:cs typeface="+mn-cs"/>
              </a:rPr>
              <a:t>zuviele</a:t>
            </a:r>
            <a:r>
              <a:rPr lang="de-DE" sz="1200" kern="1200" dirty="0">
                <a:solidFill>
                  <a:schemeClr val="tx1"/>
                </a:solidFill>
                <a:ea typeface="+mn-ea"/>
                <a:cs typeface="+mn-cs"/>
              </a:rPr>
              <a:t> </a:t>
            </a:r>
            <a:r>
              <a:rPr lang="de-DE" sz="1200" kern="1200" dirty="0" err="1">
                <a:solidFill>
                  <a:schemeClr val="tx1"/>
                </a:solidFill>
                <a:ea typeface="+mn-ea"/>
                <a:cs typeface="+mn-cs"/>
              </a:rPr>
              <a:t>Schadsoffe</a:t>
            </a:r>
            <a:r>
              <a:rPr lang="de-DE" sz="1200" kern="1200" dirty="0">
                <a:solidFill>
                  <a:schemeClr val="tx1"/>
                </a:solidFill>
                <a:ea typeface="+mn-ea"/>
                <a:cs typeface="+mn-cs"/>
              </a:rPr>
              <a:t> in der Umwelt können den Körper aus der Balance werfen und Energie fressen. Von der Gewichtskontrolle bis zur Nahrungsergänzung bieten unsere mit ätherischen Ölen angereicherten Produkte die zielgerichteten Lösungen um die Balance wieder her zu stellen. Young </a:t>
            </a:r>
            <a:r>
              <a:rPr lang="de-DE" sz="1200" kern="1200" dirty="0" err="1">
                <a:solidFill>
                  <a:schemeClr val="tx1"/>
                </a:solidFill>
                <a:ea typeface="+mn-ea"/>
                <a:cs typeface="+mn-cs"/>
              </a:rPr>
              <a:t>Livings</a:t>
            </a:r>
            <a:r>
              <a:rPr lang="de-DE" sz="1200" kern="1200" dirty="0">
                <a:solidFill>
                  <a:schemeClr val="tx1"/>
                </a:solidFill>
                <a:ea typeface="+mn-ea"/>
                <a:cs typeface="+mn-cs"/>
              </a:rPr>
              <a:t> mit ätherischen Ölen angereicherte Produkte sind Wellness-Lösungen, die Dich bestärken, Schadstoffen aus dem Weg zu gehen, Deinem Leben Energie zu geben, Negativität auszuradieren und Dein natürliches Strahlen wieder herzustellen. </a:t>
            </a:r>
            <a:endParaRPr lang="en-US" sz="1200" kern="1200" dirty="0">
              <a:solidFill>
                <a:schemeClr val="tx1"/>
              </a:solidFill>
              <a:ea typeface="+mn-ea"/>
              <a:cs typeface="+mn-cs"/>
            </a:endParaRP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29</a:t>
            </a:fld>
            <a:endParaRPr lang="en-US"/>
          </a:p>
        </p:txBody>
      </p:sp>
    </p:spTree>
    <p:extLst>
      <p:ext uri="{BB962C8B-B14F-4D97-AF65-F5344CB8AC3E}">
        <p14:creationId xmlns:p14="http://schemas.microsoft.com/office/powerpoint/2010/main" val="3785212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baseline="0" dirty="0" err="1"/>
              <a:t>Ätherische</a:t>
            </a:r>
            <a:r>
              <a:rPr lang="en-US" b="0" u="none" baseline="0" dirty="0"/>
              <a:t> </a:t>
            </a:r>
            <a:r>
              <a:rPr lang="en-US" b="0" u="none" baseline="0" dirty="0" err="1"/>
              <a:t>Öle</a:t>
            </a:r>
            <a:r>
              <a:rPr lang="en-US" b="0" u="none" baseline="0" dirty="0"/>
              <a:t> </a:t>
            </a:r>
            <a:r>
              <a:rPr lang="en-US" b="0" u="none" baseline="0" dirty="0" err="1"/>
              <a:t>sind</a:t>
            </a:r>
            <a:r>
              <a:rPr lang="en-US" b="0" u="none" baseline="0" dirty="0"/>
              <a:t> </a:t>
            </a:r>
            <a:r>
              <a:rPr lang="en-US" b="0" u="none" baseline="0" dirty="0" err="1"/>
              <a:t>kraftvoll</a:t>
            </a:r>
            <a:r>
              <a:rPr lang="en-US" b="0" u="none" baseline="0" dirty="0"/>
              <a:t> und </a:t>
            </a:r>
            <a:r>
              <a:rPr lang="en-US" b="0" u="none" baseline="0" dirty="0" err="1"/>
              <a:t>haben</a:t>
            </a:r>
            <a:r>
              <a:rPr lang="en-US" b="0" u="none" baseline="0" dirty="0"/>
              <a:t> </a:t>
            </a:r>
            <a:r>
              <a:rPr lang="en-US" b="0" u="none" baseline="0" dirty="0" err="1"/>
              <a:t>viele</a:t>
            </a:r>
            <a:r>
              <a:rPr lang="en-US" b="0" u="none" baseline="0" dirty="0"/>
              <a:t> </a:t>
            </a:r>
            <a:r>
              <a:rPr lang="en-US" b="0" u="none" baseline="0" dirty="0" err="1"/>
              <a:t>Vorteile</a:t>
            </a:r>
            <a:r>
              <a:rPr lang="en-US" b="0" u="none" baseline="0" dirty="0"/>
              <a:t> </a:t>
            </a:r>
            <a:r>
              <a:rPr lang="en-US" b="0" u="none" baseline="0" dirty="0" err="1"/>
              <a:t>für</a:t>
            </a:r>
            <a:r>
              <a:rPr lang="en-US" b="0" u="none" baseline="0" dirty="0"/>
              <a:t> den </a:t>
            </a:r>
            <a:r>
              <a:rPr lang="en-US" b="0" u="none" baseline="0" dirty="0" err="1"/>
              <a:t>Körper</a:t>
            </a:r>
            <a:r>
              <a:rPr lang="en-US" b="0" u="none" baseline="0" dirty="0"/>
              <a:t>. Und </a:t>
            </a:r>
            <a:r>
              <a:rPr lang="en-US" b="0" u="none" baseline="0" dirty="0" err="1"/>
              <a:t>weil</a:t>
            </a:r>
            <a:r>
              <a:rPr lang="en-US" b="0" u="none" baseline="0" dirty="0"/>
              <a:t> </a:t>
            </a:r>
            <a:r>
              <a:rPr lang="en-US" b="0" u="none" baseline="0" dirty="0" err="1"/>
              <a:t>ätherische</a:t>
            </a:r>
            <a:r>
              <a:rPr lang="en-US" b="0" u="none" baseline="0" dirty="0"/>
              <a:t> </a:t>
            </a:r>
            <a:r>
              <a:rPr lang="en-US" b="0" u="none" baseline="0" dirty="0" err="1"/>
              <a:t>Öle</a:t>
            </a:r>
            <a:r>
              <a:rPr lang="en-US" b="0" u="none" baseline="0" dirty="0"/>
              <a:t> so </a:t>
            </a:r>
            <a:r>
              <a:rPr lang="en-US" b="0" u="none" baseline="0" dirty="0" err="1"/>
              <a:t>wirksam</a:t>
            </a:r>
            <a:r>
              <a:rPr lang="en-US" b="0" u="none" baseline="0" dirty="0"/>
              <a:t> </a:t>
            </a:r>
            <a:r>
              <a:rPr lang="en-US" b="0" u="none" baseline="0" dirty="0" err="1"/>
              <a:t>sind</a:t>
            </a:r>
            <a:r>
              <a:rPr lang="en-US" b="0" u="none" baseline="0" dirty="0"/>
              <a:t>, </a:t>
            </a:r>
            <a:r>
              <a:rPr lang="en-US" b="0" u="none" baseline="0" dirty="0" err="1"/>
              <a:t>ist</a:t>
            </a:r>
            <a:r>
              <a:rPr lang="en-US" b="0" u="none" baseline="0" dirty="0"/>
              <a:t> </a:t>
            </a:r>
            <a:r>
              <a:rPr lang="en-US" b="0" u="none" baseline="0" dirty="0" err="1"/>
              <a:t>es</a:t>
            </a:r>
            <a:r>
              <a:rPr lang="en-US" b="0" u="none" baseline="0" dirty="0"/>
              <a:t> </a:t>
            </a:r>
            <a:r>
              <a:rPr lang="en-US" b="0" u="none" baseline="0" dirty="0" err="1"/>
              <a:t>wichtig</a:t>
            </a:r>
            <a:r>
              <a:rPr lang="en-US" b="0" u="none" baseline="0" dirty="0"/>
              <a:t> </a:t>
            </a:r>
            <a:r>
              <a:rPr lang="en-US" b="0" u="none" baseline="0" dirty="0" err="1"/>
              <a:t>zu</a:t>
            </a:r>
            <a:r>
              <a:rPr lang="en-US" b="0" u="none" baseline="0" dirty="0"/>
              <a:t> </a:t>
            </a:r>
            <a:r>
              <a:rPr lang="en-US" b="0" u="none" baseline="0" dirty="0" err="1"/>
              <a:t>wissen</a:t>
            </a:r>
            <a:r>
              <a:rPr lang="en-US" b="0" u="none" baseline="0" dirty="0"/>
              <a:t>, </a:t>
            </a:r>
            <a:r>
              <a:rPr lang="en-US" b="0" u="none" baseline="0" dirty="0" err="1"/>
              <a:t>wie</a:t>
            </a:r>
            <a:r>
              <a:rPr lang="en-US" b="0" u="none" baseline="0" dirty="0"/>
              <a:t> man </a:t>
            </a:r>
            <a:r>
              <a:rPr lang="en-US" b="0" u="none" baseline="0" dirty="0" err="1"/>
              <a:t>sie</a:t>
            </a:r>
            <a:r>
              <a:rPr lang="en-US" b="0" u="none" baseline="0" dirty="0"/>
              <a:t> </a:t>
            </a:r>
            <a:r>
              <a:rPr lang="en-US" b="0" u="none" baseline="0" dirty="0" err="1"/>
              <a:t>richtig</a:t>
            </a:r>
            <a:r>
              <a:rPr lang="en-US" b="0" u="none" baseline="0" dirty="0"/>
              <a:t> </a:t>
            </a:r>
            <a:r>
              <a:rPr lang="en-US" b="0" u="none" baseline="0" dirty="0" err="1"/>
              <a:t>anwendet</a:t>
            </a:r>
            <a:r>
              <a:rPr lang="en-US" b="0" u="none" baseline="0" dirty="0"/>
              <a:t>. </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30</a:t>
            </a:fld>
            <a:endParaRPr lang="en-US"/>
          </a:p>
        </p:txBody>
      </p:sp>
    </p:spTree>
    <p:extLst>
      <p:ext uri="{BB962C8B-B14F-4D97-AF65-F5344CB8AC3E}">
        <p14:creationId xmlns:p14="http://schemas.microsoft.com/office/powerpoint/2010/main" val="4256636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err="1">
                <a:solidFill>
                  <a:schemeClr val="tx1"/>
                </a:solidFill>
                <a:effectLst/>
                <a:ea typeface="+mn-ea"/>
                <a:cs typeface="+mn-cs"/>
              </a:rPr>
              <a:t>Wie</a:t>
            </a:r>
            <a:r>
              <a:rPr lang="en-US" sz="1200" b="1" i="0" kern="1200" dirty="0">
                <a:solidFill>
                  <a:schemeClr val="tx1"/>
                </a:solidFill>
                <a:effectLst/>
                <a:ea typeface="+mn-ea"/>
                <a:cs typeface="+mn-cs"/>
              </a:rPr>
              <a:t> oft </a:t>
            </a:r>
            <a:r>
              <a:rPr lang="en-US" sz="1200" b="1" i="0" kern="1200" dirty="0" err="1">
                <a:solidFill>
                  <a:schemeClr val="tx1"/>
                </a:solidFill>
                <a:effectLst/>
                <a:ea typeface="+mn-ea"/>
                <a:cs typeface="+mn-cs"/>
              </a:rPr>
              <a:t>kann</a:t>
            </a:r>
            <a:r>
              <a:rPr lang="en-US" sz="1200" b="1" i="0" kern="1200" dirty="0">
                <a:solidFill>
                  <a:schemeClr val="tx1"/>
                </a:solidFill>
                <a:effectLst/>
                <a:ea typeface="+mn-ea"/>
                <a:cs typeface="+mn-cs"/>
              </a:rPr>
              <a:t> man </a:t>
            </a:r>
            <a:r>
              <a:rPr lang="en-US" sz="1200" b="1" i="0" kern="1200" dirty="0" err="1">
                <a:solidFill>
                  <a:schemeClr val="tx1"/>
                </a:solidFill>
                <a:effectLst/>
                <a:ea typeface="+mn-ea"/>
                <a:cs typeface="+mn-cs"/>
              </a:rPr>
              <a:t>ätherische</a:t>
            </a:r>
            <a:r>
              <a:rPr lang="en-US" sz="1200" b="1" i="0" kern="1200" dirty="0">
                <a:solidFill>
                  <a:schemeClr val="tx1"/>
                </a:solidFill>
                <a:effectLst/>
                <a:ea typeface="+mn-ea"/>
                <a:cs typeface="+mn-cs"/>
              </a:rPr>
              <a:t> </a:t>
            </a:r>
            <a:r>
              <a:rPr lang="en-US" sz="1200" b="1" i="0" kern="1200" dirty="0" err="1">
                <a:solidFill>
                  <a:schemeClr val="tx1"/>
                </a:solidFill>
                <a:effectLst/>
                <a:ea typeface="+mn-ea"/>
                <a:cs typeface="+mn-cs"/>
              </a:rPr>
              <a:t>Öle</a:t>
            </a:r>
            <a:r>
              <a:rPr lang="en-US" sz="1200" b="1" i="0" kern="1200" dirty="0">
                <a:solidFill>
                  <a:schemeClr val="tx1"/>
                </a:solidFill>
                <a:effectLst/>
                <a:ea typeface="+mn-ea"/>
                <a:cs typeface="+mn-cs"/>
              </a:rPr>
              <a:t> </a:t>
            </a:r>
            <a:r>
              <a:rPr lang="en-US" sz="1200" b="1" i="0" kern="1200" dirty="0" err="1">
                <a:solidFill>
                  <a:schemeClr val="tx1"/>
                </a:solidFill>
                <a:effectLst/>
                <a:ea typeface="+mn-ea"/>
                <a:cs typeface="+mn-cs"/>
              </a:rPr>
              <a:t>anwenden</a:t>
            </a:r>
            <a:r>
              <a:rPr lang="en-US" sz="1200" b="1" i="0" kern="1200" dirty="0">
                <a:solidFill>
                  <a:schemeClr val="tx1"/>
                </a:solidFill>
                <a:effectLst/>
                <a:ea typeface="+mn-ea"/>
                <a:cs typeface="+mn-cs"/>
              </a:rPr>
              <a:t>? </a:t>
            </a:r>
            <a:r>
              <a:rPr lang="en-US" sz="1200" b="1" i="0" kern="1200" dirty="0" err="1">
                <a:solidFill>
                  <a:schemeClr val="tx1"/>
                </a:solidFill>
                <a:effectLst/>
                <a:ea typeface="+mn-ea"/>
                <a:cs typeface="+mn-cs"/>
              </a:rPr>
              <a:t>Wieviel</a:t>
            </a:r>
            <a:r>
              <a:rPr lang="en-US" sz="1200" b="1" i="0" kern="1200" dirty="0">
                <a:solidFill>
                  <a:schemeClr val="tx1"/>
                </a:solidFill>
                <a:effectLst/>
                <a:ea typeface="+mn-ea"/>
                <a:cs typeface="+mn-cs"/>
              </a:rPr>
              <a:t> </a:t>
            </a:r>
            <a:r>
              <a:rPr lang="en-US" sz="1200" b="1" i="0" kern="1200" dirty="0" err="1">
                <a:solidFill>
                  <a:schemeClr val="tx1"/>
                </a:solidFill>
                <a:effectLst/>
                <a:ea typeface="+mn-ea"/>
                <a:cs typeface="+mn-cs"/>
              </a:rPr>
              <a:t>soll</a:t>
            </a:r>
            <a:r>
              <a:rPr lang="en-US" sz="1200" b="1" i="0" kern="1200" dirty="0">
                <a:solidFill>
                  <a:schemeClr val="tx1"/>
                </a:solidFill>
                <a:effectLst/>
                <a:ea typeface="+mn-ea"/>
                <a:cs typeface="+mn-cs"/>
              </a:rPr>
              <a:t> </a:t>
            </a:r>
            <a:r>
              <a:rPr lang="en-US" sz="1200" b="1" i="0" kern="1200" dirty="0" err="1">
                <a:solidFill>
                  <a:schemeClr val="tx1"/>
                </a:solidFill>
                <a:effectLst/>
                <a:ea typeface="+mn-ea"/>
                <a:cs typeface="+mn-cs"/>
              </a:rPr>
              <a:t>ich</a:t>
            </a:r>
            <a:r>
              <a:rPr lang="en-US" sz="1200" b="1" i="0" kern="1200" dirty="0">
                <a:solidFill>
                  <a:schemeClr val="tx1"/>
                </a:solidFill>
                <a:effectLst/>
                <a:ea typeface="+mn-ea"/>
                <a:cs typeface="+mn-cs"/>
              </a:rPr>
              <a:t> </a:t>
            </a:r>
            <a:r>
              <a:rPr lang="en-US" sz="1200" b="1" i="0" kern="1200" dirty="0" err="1">
                <a:solidFill>
                  <a:schemeClr val="tx1"/>
                </a:solidFill>
                <a:effectLst/>
                <a:ea typeface="+mn-ea"/>
                <a:cs typeface="+mn-cs"/>
              </a:rPr>
              <a:t>benutzen</a:t>
            </a:r>
            <a:r>
              <a:rPr lang="en-US" sz="1200" b="1" i="0" kern="1200" dirty="0">
                <a:solidFill>
                  <a:schemeClr val="tx1"/>
                </a:solidFill>
                <a:effectLs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ea typeface="+mn-ea"/>
                <a:cs typeface="+mn-cs"/>
              </a:rPr>
              <a:t>Folge</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immer</a:t>
            </a:r>
            <a:r>
              <a:rPr lang="en-US" sz="1200" b="0" i="0" kern="1200" dirty="0">
                <a:solidFill>
                  <a:schemeClr val="tx1"/>
                </a:solidFill>
                <a:effectLst/>
                <a:ea typeface="+mn-ea"/>
                <a:cs typeface="+mn-cs"/>
              </a:rPr>
              <a:t> den </a:t>
            </a:r>
            <a:r>
              <a:rPr lang="en-US" sz="1200" b="0" i="0" kern="1200" dirty="0" err="1">
                <a:solidFill>
                  <a:schemeClr val="tx1"/>
                </a:solidFill>
                <a:effectLst/>
                <a:ea typeface="+mn-ea"/>
                <a:cs typeface="+mn-cs"/>
              </a:rPr>
              <a:t>Anweisungen</a:t>
            </a:r>
            <a:r>
              <a:rPr lang="en-US" sz="1200" b="0" i="0" kern="1200" dirty="0">
                <a:solidFill>
                  <a:schemeClr val="tx1"/>
                </a:solidFill>
                <a:effectLst/>
                <a:ea typeface="+mn-ea"/>
                <a:cs typeface="+mn-cs"/>
              </a:rPr>
              <a:t> auf </a:t>
            </a:r>
            <a:r>
              <a:rPr lang="en-US" sz="1200" b="0" i="0" kern="1200" dirty="0" err="1">
                <a:solidFill>
                  <a:schemeClr val="tx1"/>
                </a:solidFill>
                <a:effectLst/>
                <a:ea typeface="+mn-ea"/>
                <a:cs typeface="+mn-cs"/>
              </a:rPr>
              <a:t>dem</a:t>
            </a:r>
            <a:r>
              <a:rPr lang="en-US" sz="1200" b="0" i="0" kern="1200" dirty="0">
                <a:solidFill>
                  <a:schemeClr val="tx1"/>
                </a:solidFill>
                <a:effectLst/>
                <a:ea typeface="+mn-ea"/>
                <a:cs typeface="+mn-cs"/>
              </a:rPr>
              <a:t> Label der </a:t>
            </a:r>
            <a:r>
              <a:rPr lang="en-US" sz="1200" b="0" i="0" kern="1200" dirty="0" err="1">
                <a:solidFill>
                  <a:schemeClr val="tx1"/>
                </a:solidFill>
                <a:effectLst/>
                <a:ea typeface="+mn-ea"/>
                <a:cs typeface="+mn-cs"/>
              </a:rPr>
              <a:t>Ölflasche</a:t>
            </a:r>
            <a:r>
              <a:rPr lang="en-US" sz="1200" b="0" i="0" kern="1200" dirty="0">
                <a:solidFill>
                  <a:schemeClr val="tx1"/>
                </a:solidFill>
                <a:effectLst/>
                <a:ea typeface="+mn-ea"/>
                <a:cs typeface="+mn-cs"/>
              </a:rPr>
              <a:t> und </a:t>
            </a:r>
            <a:r>
              <a:rPr lang="en-US" sz="1200" b="0" i="0" kern="1200" dirty="0" err="1">
                <a:solidFill>
                  <a:schemeClr val="tx1"/>
                </a:solidFill>
                <a:effectLst/>
                <a:ea typeface="+mn-ea"/>
                <a:cs typeface="+mn-cs"/>
              </a:rPr>
              <a:t>beachte</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dass</a:t>
            </a:r>
            <a:r>
              <a:rPr lang="en-US" sz="1200" b="0" i="0" kern="1200" dirty="0">
                <a:solidFill>
                  <a:schemeClr val="tx1"/>
                </a:solidFill>
                <a:effectLst/>
                <a:ea typeface="+mn-ea"/>
                <a:cs typeface="+mn-cs"/>
              </a:rPr>
              <a:t> Du </a:t>
            </a:r>
            <a:r>
              <a:rPr lang="en-US" sz="1200" b="0" i="0" kern="1200" dirty="0" err="1">
                <a:solidFill>
                  <a:schemeClr val="tx1"/>
                </a:solidFill>
                <a:effectLst/>
                <a:ea typeface="+mn-ea"/>
                <a:cs typeface="+mn-cs"/>
              </a:rPr>
              <a:t>langsam</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anfängst</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Jeder</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reagiert</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anders</a:t>
            </a:r>
            <a:r>
              <a:rPr lang="en-US" sz="1200" b="0" i="0" kern="1200" dirty="0">
                <a:solidFill>
                  <a:schemeClr val="tx1"/>
                </a:solidFill>
                <a:effectLst/>
                <a:ea typeface="+mn-ea"/>
                <a:cs typeface="+mn-cs"/>
              </a:rPr>
              <a:t> auf </a:t>
            </a:r>
            <a:r>
              <a:rPr lang="en-US" sz="1200" b="0" i="0" kern="1200" dirty="0" err="1">
                <a:solidFill>
                  <a:schemeClr val="tx1"/>
                </a:solidFill>
                <a:effectLst/>
                <a:ea typeface="+mn-ea"/>
                <a:cs typeface="+mn-cs"/>
              </a:rPr>
              <a:t>ätherische</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Öle</a:t>
            </a:r>
            <a:r>
              <a:rPr lang="en-US" sz="1200" b="0" i="0" kern="1200" dirty="0">
                <a:solidFill>
                  <a:schemeClr val="tx1"/>
                </a:solidFill>
                <a:effectLst/>
                <a:ea typeface="+mn-ea"/>
                <a:cs typeface="+mn-cs"/>
              </a:rPr>
              <a:t> und was </a:t>
            </a:r>
            <a:r>
              <a:rPr lang="en-US" sz="1200" b="0" i="0" kern="1200" dirty="0" err="1">
                <a:solidFill>
                  <a:schemeClr val="tx1"/>
                </a:solidFill>
                <a:effectLst/>
                <a:ea typeface="+mn-ea"/>
                <a:cs typeface="+mn-cs"/>
              </a:rPr>
              <a:t>für</a:t>
            </a:r>
            <a:r>
              <a:rPr lang="en-US" sz="1200" b="0" i="0" kern="1200" dirty="0">
                <a:solidFill>
                  <a:schemeClr val="tx1"/>
                </a:solidFill>
                <a:effectLst/>
                <a:ea typeface="+mn-ea"/>
                <a:cs typeface="+mn-cs"/>
              </a:rPr>
              <a:t> Dich </a:t>
            </a:r>
            <a:r>
              <a:rPr lang="en-US" sz="1200" b="0" i="0" kern="1200" dirty="0" err="1">
                <a:solidFill>
                  <a:schemeClr val="tx1"/>
                </a:solidFill>
                <a:effectLst/>
                <a:ea typeface="+mn-ea"/>
                <a:cs typeface="+mn-cs"/>
              </a:rPr>
              <a:t>funktioniert</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ist</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vielleicht</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nichts</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für</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einen</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anderen</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Ätherische</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Öle</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sind</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hochkonzentriert</a:t>
            </a:r>
            <a:r>
              <a:rPr lang="en-US" sz="1200" b="0" i="0" kern="1200" dirty="0">
                <a:solidFill>
                  <a:schemeClr val="tx1"/>
                </a:solidFill>
                <a:effectLst/>
                <a:ea typeface="+mn-ea"/>
                <a:cs typeface="+mn-cs"/>
              </a:rPr>
              <a:t> und </a:t>
            </a:r>
            <a:r>
              <a:rPr lang="en-US" sz="1200" b="0" i="0" kern="1200" dirty="0" err="1">
                <a:solidFill>
                  <a:schemeClr val="tx1"/>
                </a:solidFill>
                <a:effectLst/>
                <a:ea typeface="+mn-ea"/>
                <a:cs typeface="+mn-cs"/>
              </a:rPr>
              <a:t>mehr</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ist</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nicht</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immer</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besser</a:t>
            </a:r>
            <a:r>
              <a:rPr lang="en-US" sz="1200" b="0" i="0" kern="1200" dirty="0">
                <a:solidFill>
                  <a:schemeClr val="tx1"/>
                </a:solidFill>
                <a:effectLst/>
                <a:ea typeface="+mn-ea"/>
                <a:cs typeface="+mn-cs"/>
              </a:rPr>
              <a:t>. 1-2 </a:t>
            </a:r>
            <a:r>
              <a:rPr lang="en-US" sz="1200" b="0" i="0" kern="1200" dirty="0" err="1">
                <a:solidFill>
                  <a:schemeClr val="tx1"/>
                </a:solidFill>
                <a:effectLst/>
                <a:ea typeface="+mn-ea"/>
                <a:cs typeface="+mn-cs"/>
              </a:rPr>
              <a:t>Tropfen</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können</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schon</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mehr</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als</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genug</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für</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Deine</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Bedürfnisse</a:t>
            </a:r>
            <a:r>
              <a:rPr lang="en-US" sz="1200" b="0" i="0" kern="1200" dirty="0">
                <a:solidFill>
                  <a:schemeClr val="tx1"/>
                </a:solidFill>
                <a:effectLst/>
                <a:ea typeface="+mn-ea"/>
                <a:cs typeface="+mn-cs"/>
              </a:rPr>
              <a:t> sein. </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31</a:t>
            </a:fld>
            <a:endParaRPr lang="en-US"/>
          </a:p>
        </p:txBody>
      </p:sp>
    </p:spTree>
    <p:extLst>
      <p:ext uri="{BB962C8B-B14F-4D97-AF65-F5344CB8AC3E}">
        <p14:creationId xmlns:p14="http://schemas.microsoft.com/office/powerpoint/2010/main" val="3376485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endParaRPr lang="en-US" dirty="0"/>
          </a:p>
          <a:p>
            <a:pPr marL="0" lvl="1"/>
            <a:r>
              <a:rPr lang="en-US" dirty="0" err="1"/>
              <a:t>Wenn</a:t>
            </a:r>
            <a:r>
              <a:rPr lang="en-US" dirty="0"/>
              <a:t> Du </a:t>
            </a:r>
            <a:r>
              <a:rPr lang="en-US" dirty="0" err="1"/>
              <a:t>empfindliche</a:t>
            </a:r>
            <a:r>
              <a:rPr lang="en-US" dirty="0"/>
              <a:t> </a:t>
            </a:r>
            <a:r>
              <a:rPr lang="en-US" dirty="0" err="1"/>
              <a:t>Haut</a:t>
            </a:r>
            <a:r>
              <a:rPr lang="en-US" dirty="0"/>
              <a:t> hast, das </a:t>
            </a:r>
            <a:r>
              <a:rPr lang="en-US" dirty="0" err="1"/>
              <a:t>erste</a:t>
            </a:r>
            <a:r>
              <a:rPr lang="en-US" dirty="0"/>
              <a:t> Mal </a:t>
            </a:r>
            <a:r>
              <a:rPr lang="en-US" dirty="0" err="1"/>
              <a:t>ätherische</a:t>
            </a:r>
            <a:r>
              <a:rPr lang="en-US" dirty="0"/>
              <a:t> </a:t>
            </a:r>
            <a:r>
              <a:rPr lang="en-US" dirty="0" err="1"/>
              <a:t>Öle</a:t>
            </a:r>
            <a:r>
              <a:rPr lang="en-US" dirty="0"/>
              <a:t> </a:t>
            </a:r>
            <a:r>
              <a:rPr lang="en-US" dirty="0" err="1"/>
              <a:t>ausprobierst</a:t>
            </a:r>
            <a:r>
              <a:rPr lang="en-US" dirty="0"/>
              <a:t> </a:t>
            </a:r>
            <a:r>
              <a:rPr lang="en-US" dirty="0" err="1"/>
              <a:t>oder</a:t>
            </a:r>
            <a:r>
              <a:rPr lang="en-US" dirty="0"/>
              <a:t> Dich </a:t>
            </a:r>
            <a:r>
              <a:rPr lang="en-US" dirty="0" err="1"/>
              <a:t>sorgst</a:t>
            </a:r>
            <a:r>
              <a:rPr lang="en-US" dirty="0"/>
              <a:t>, </a:t>
            </a:r>
            <a:r>
              <a:rPr lang="en-US" dirty="0" err="1"/>
              <a:t>wie</a:t>
            </a:r>
            <a:r>
              <a:rPr lang="en-US" dirty="0"/>
              <a:t> </a:t>
            </a:r>
            <a:r>
              <a:rPr lang="en-US" dirty="0" err="1"/>
              <a:t>Deine</a:t>
            </a:r>
            <a:r>
              <a:rPr lang="en-US" dirty="0"/>
              <a:t> </a:t>
            </a:r>
            <a:r>
              <a:rPr lang="en-US" dirty="0" err="1"/>
              <a:t>Haut</a:t>
            </a:r>
            <a:r>
              <a:rPr lang="en-US" dirty="0"/>
              <a:t> auf </a:t>
            </a:r>
            <a:r>
              <a:rPr lang="en-US" dirty="0" err="1"/>
              <a:t>ein</a:t>
            </a:r>
            <a:r>
              <a:rPr lang="en-US" dirty="0"/>
              <a:t> </a:t>
            </a:r>
            <a:r>
              <a:rPr lang="en-US" dirty="0" err="1"/>
              <a:t>ätherisches</a:t>
            </a:r>
            <a:r>
              <a:rPr lang="en-US" dirty="0"/>
              <a:t> </a:t>
            </a:r>
            <a:r>
              <a:rPr lang="en-US" dirty="0" err="1"/>
              <a:t>Öl</a:t>
            </a:r>
            <a:r>
              <a:rPr lang="en-US" dirty="0"/>
              <a:t> </a:t>
            </a:r>
            <a:r>
              <a:rPr lang="en-US" dirty="0" err="1"/>
              <a:t>reagieren</a:t>
            </a:r>
            <a:r>
              <a:rPr lang="en-US" dirty="0"/>
              <a:t> </a:t>
            </a:r>
            <a:r>
              <a:rPr lang="en-US" dirty="0" err="1"/>
              <a:t>wird</a:t>
            </a:r>
            <a:r>
              <a:rPr lang="en-US" dirty="0"/>
              <a:t>, </a:t>
            </a:r>
            <a:r>
              <a:rPr lang="en-US" dirty="0" err="1"/>
              <a:t>mache</a:t>
            </a:r>
            <a:r>
              <a:rPr lang="en-US" dirty="0"/>
              <a:t> </a:t>
            </a:r>
            <a:r>
              <a:rPr lang="en-US" dirty="0" err="1"/>
              <a:t>vor</a:t>
            </a:r>
            <a:r>
              <a:rPr lang="en-US" dirty="0"/>
              <a:t> der </a:t>
            </a:r>
            <a:r>
              <a:rPr lang="en-US" dirty="0" err="1"/>
              <a:t>Anwendung</a:t>
            </a:r>
            <a:r>
              <a:rPr lang="en-US" dirty="0"/>
              <a:t> </a:t>
            </a:r>
            <a:r>
              <a:rPr lang="en-US" dirty="0" err="1"/>
              <a:t>einen</a:t>
            </a:r>
            <a:r>
              <a:rPr lang="en-US" dirty="0"/>
              <a:t> </a:t>
            </a:r>
            <a:r>
              <a:rPr lang="en-US" dirty="0" err="1"/>
              <a:t>Hauttest</a:t>
            </a:r>
            <a:r>
              <a:rPr lang="en-US" dirty="0"/>
              <a:t>. </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32</a:t>
            </a:fld>
            <a:endParaRPr lang="en-US"/>
          </a:p>
        </p:txBody>
      </p:sp>
    </p:spTree>
    <p:extLst>
      <p:ext uri="{BB962C8B-B14F-4D97-AF65-F5344CB8AC3E}">
        <p14:creationId xmlns:p14="http://schemas.microsoft.com/office/powerpoint/2010/main" val="3785759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baseline="0" dirty="0" err="1"/>
              <a:t>Warum</a:t>
            </a:r>
            <a:r>
              <a:rPr lang="en-US" b="0" u="none" baseline="0" dirty="0"/>
              <a:t> </a:t>
            </a:r>
            <a:r>
              <a:rPr lang="en-US" b="0" u="none" baseline="0" dirty="0" err="1"/>
              <a:t>sollte</a:t>
            </a:r>
            <a:r>
              <a:rPr lang="en-US" b="0" u="none" baseline="0" dirty="0"/>
              <a:t> </a:t>
            </a:r>
            <a:r>
              <a:rPr lang="en-US" b="0" u="none" baseline="0" dirty="0" err="1"/>
              <a:t>ich</a:t>
            </a:r>
            <a:r>
              <a:rPr lang="en-US" b="0" u="none" baseline="0" dirty="0"/>
              <a:t> </a:t>
            </a:r>
            <a:r>
              <a:rPr lang="en-US" b="0" u="none" baseline="0" dirty="0" err="1"/>
              <a:t>ein</a:t>
            </a:r>
            <a:r>
              <a:rPr lang="en-US" b="0" u="none" baseline="0" dirty="0"/>
              <a:t> </a:t>
            </a:r>
            <a:r>
              <a:rPr lang="en-US" b="0" u="none" baseline="0" dirty="0" err="1"/>
              <a:t>ätherisches</a:t>
            </a:r>
            <a:r>
              <a:rPr lang="en-US" b="0" u="none" baseline="0" dirty="0"/>
              <a:t> </a:t>
            </a:r>
            <a:r>
              <a:rPr lang="en-US" b="0" u="none" baseline="0" dirty="0" err="1"/>
              <a:t>verdünnen</a:t>
            </a:r>
            <a:r>
              <a:rPr lang="en-US" b="0" u="none" baseline="0" dirty="0"/>
              <a:t> und </a:t>
            </a:r>
            <a:r>
              <a:rPr lang="en-US" b="0" u="none" baseline="0" dirty="0" err="1"/>
              <a:t>wie</a:t>
            </a:r>
            <a:r>
              <a:rPr lang="en-US" b="0" u="none" baseline="0" dirty="0"/>
              <a:t> </a:t>
            </a:r>
            <a:r>
              <a:rPr lang="en-US" b="0" u="none" baseline="0" dirty="0" err="1"/>
              <a:t>mache</a:t>
            </a:r>
            <a:r>
              <a:rPr lang="en-US" b="0" u="none" baseline="0" dirty="0"/>
              <a:t> </a:t>
            </a:r>
            <a:r>
              <a:rPr lang="en-US" b="0" u="none" baseline="0" dirty="0" err="1"/>
              <a:t>ich</a:t>
            </a:r>
            <a:r>
              <a:rPr lang="en-US" b="0" u="none" baseline="0" dirty="0"/>
              <a:t> das? </a:t>
            </a:r>
          </a:p>
          <a:p>
            <a:endParaRPr lang="de-DE"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lumMod val="65000"/>
                    <a:lumOff val="35000"/>
                  </a:schemeClr>
                </a:solidFill>
                <a:latin typeface="Avenir Book" panose="02000503020000020003" pitchFamily="2" charset="0"/>
              </a:rPr>
              <a:t>Verdünnungsempfehlungen</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finden</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sich</a:t>
            </a:r>
            <a:r>
              <a:rPr lang="en-US" sz="1200" dirty="0">
                <a:solidFill>
                  <a:schemeClr val="tx1">
                    <a:lumMod val="65000"/>
                    <a:lumOff val="35000"/>
                  </a:schemeClr>
                </a:solidFill>
                <a:latin typeface="Avenir Book" panose="02000503020000020003" pitchFamily="2" charset="0"/>
              </a:rPr>
              <a:t> auf der </a:t>
            </a:r>
            <a:r>
              <a:rPr lang="en-US" sz="1200" dirty="0" err="1">
                <a:solidFill>
                  <a:schemeClr val="tx1">
                    <a:lumMod val="65000"/>
                    <a:lumOff val="35000"/>
                  </a:schemeClr>
                </a:solidFill>
                <a:latin typeface="Avenir Book" panose="02000503020000020003" pitchFamily="2" charset="0"/>
              </a:rPr>
              <a:t>Rückseite</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jedes</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Ölfäschchens</a:t>
            </a:r>
            <a:r>
              <a:rPr lang="en-US" sz="1200" dirty="0">
                <a:solidFill>
                  <a:schemeClr val="tx1">
                    <a:lumMod val="65000"/>
                    <a:lumOff val="35000"/>
                  </a:schemeClr>
                </a:solidFill>
                <a:latin typeface="Avenir Book" panose="02000503020000020003" pitchFamily="2" charset="0"/>
              </a:rPr>
              <a:t> und </a:t>
            </a:r>
            <a:r>
              <a:rPr lang="en-US" sz="1200" dirty="0" err="1">
                <a:solidFill>
                  <a:schemeClr val="tx1">
                    <a:lumMod val="65000"/>
                    <a:lumOff val="35000"/>
                  </a:schemeClr>
                </a:solidFill>
                <a:latin typeface="Avenir Book" panose="02000503020000020003" pitchFamily="2" charset="0"/>
              </a:rPr>
              <a:t>sie</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sollten</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befolgt</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werden</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besonders</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wenn</a:t>
            </a:r>
            <a:r>
              <a:rPr lang="en-US" sz="1200" dirty="0">
                <a:solidFill>
                  <a:schemeClr val="tx1">
                    <a:lumMod val="65000"/>
                    <a:lumOff val="35000"/>
                  </a:schemeClr>
                </a:solidFill>
                <a:latin typeface="Avenir Book" panose="02000503020000020003" pitchFamily="2" charset="0"/>
              </a:rPr>
              <a:t> Du </a:t>
            </a:r>
            <a:r>
              <a:rPr lang="en-US" sz="1200" dirty="0" err="1">
                <a:solidFill>
                  <a:schemeClr val="tx1">
                    <a:lumMod val="65000"/>
                    <a:lumOff val="35000"/>
                  </a:schemeClr>
                </a:solidFill>
                <a:latin typeface="Avenir Book" panose="02000503020000020003" pitchFamily="2" charset="0"/>
              </a:rPr>
              <a:t>noch</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Anfänger</a:t>
            </a:r>
            <a:r>
              <a:rPr lang="en-US" sz="1200" dirty="0">
                <a:solidFill>
                  <a:schemeClr val="tx1">
                    <a:lumMod val="65000"/>
                    <a:lumOff val="35000"/>
                  </a:schemeClr>
                </a:solidFill>
                <a:latin typeface="Avenir Book" panose="02000503020000020003" pitchFamily="2" charset="0"/>
              </a:rPr>
              <a:t> in </a:t>
            </a:r>
            <a:r>
              <a:rPr lang="en-US" sz="1200" dirty="0" err="1">
                <a:solidFill>
                  <a:schemeClr val="tx1">
                    <a:lumMod val="65000"/>
                    <a:lumOff val="35000"/>
                  </a:schemeClr>
                </a:solidFill>
                <a:latin typeface="Avenir Book" panose="02000503020000020003" pitchFamily="2" charset="0"/>
              </a:rPr>
              <a:t>Sachen</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ätherische</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Öle</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bist</a:t>
            </a:r>
            <a:r>
              <a:rPr lang="en-US" sz="1200" dirty="0">
                <a:solidFill>
                  <a:schemeClr val="tx1">
                    <a:lumMod val="65000"/>
                    <a:lumOff val="35000"/>
                  </a:schemeClr>
                </a:solidFill>
                <a:latin typeface="Avenir Book" panose="02000503020000020003" pitchFamily="2" charset="0"/>
              </a:rPr>
              <a:t> und </a:t>
            </a:r>
            <a:r>
              <a:rPr lang="en-US" sz="1200" dirty="0" err="1">
                <a:solidFill>
                  <a:schemeClr val="tx1">
                    <a:lumMod val="65000"/>
                    <a:lumOff val="35000"/>
                  </a:schemeClr>
                </a:solidFill>
                <a:latin typeface="Avenir Book" panose="02000503020000020003" pitchFamily="2" charset="0"/>
              </a:rPr>
              <a:t>wenn</a:t>
            </a:r>
            <a:r>
              <a:rPr lang="en-US" sz="1200" dirty="0">
                <a:solidFill>
                  <a:schemeClr val="tx1">
                    <a:lumMod val="65000"/>
                    <a:lumOff val="35000"/>
                  </a:schemeClr>
                </a:solidFill>
                <a:latin typeface="Avenir Book" panose="02000503020000020003" pitchFamily="2" charset="0"/>
              </a:rPr>
              <a:t> Kinder </a:t>
            </a:r>
            <a:r>
              <a:rPr lang="en-US" sz="1200" dirty="0" err="1">
                <a:solidFill>
                  <a:schemeClr val="tx1">
                    <a:lumMod val="65000"/>
                    <a:lumOff val="35000"/>
                  </a:schemeClr>
                </a:solidFill>
                <a:latin typeface="Avenir Book" panose="02000503020000020003" pitchFamily="2" charset="0"/>
              </a:rPr>
              <a:t>im</a:t>
            </a:r>
            <a:r>
              <a:rPr lang="en-US" sz="1200" dirty="0">
                <a:solidFill>
                  <a:schemeClr val="tx1">
                    <a:lumMod val="65000"/>
                    <a:lumOff val="35000"/>
                  </a:schemeClr>
                </a:solidFill>
                <a:latin typeface="Avenir Book" panose="02000503020000020003" pitchFamily="2" charset="0"/>
              </a:rPr>
              <a:t> Spiel </a:t>
            </a:r>
            <a:r>
              <a:rPr lang="en-US" sz="1200" dirty="0" err="1">
                <a:solidFill>
                  <a:schemeClr val="tx1">
                    <a:lumMod val="65000"/>
                    <a:lumOff val="35000"/>
                  </a:schemeClr>
                </a:solidFill>
                <a:latin typeface="Avenir Book" panose="02000503020000020003" pitchFamily="2" charset="0"/>
              </a:rPr>
              <a:t>sind</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Verdünnung</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bedeutet</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dass</a:t>
            </a:r>
            <a:r>
              <a:rPr lang="en-US" sz="1200" dirty="0">
                <a:solidFill>
                  <a:schemeClr val="tx1">
                    <a:lumMod val="65000"/>
                    <a:lumOff val="35000"/>
                  </a:schemeClr>
                </a:solidFill>
                <a:latin typeface="Avenir Book" panose="02000503020000020003" pitchFamily="2" charset="0"/>
              </a:rPr>
              <a:t> Du das </a:t>
            </a:r>
            <a:r>
              <a:rPr lang="en-US" sz="1200" dirty="0" err="1">
                <a:solidFill>
                  <a:schemeClr val="tx1">
                    <a:lumMod val="65000"/>
                    <a:lumOff val="35000"/>
                  </a:schemeClr>
                </a:solidFill>
                <a:latin typeface="Avenir Book" panose="02000503020000020003" pitchFamily="2" charset="0"/>
              </a:rPr>
              <a:t>Öl</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mit</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einem</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Trägeröl</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vermischst</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Trägeröle</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stellen</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sicher</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dass</a:t>
            </a:r>
            <a:r>
              <a:rPr lang="en-US" sz="1200" dirty="0">
                <a:solidFill>
                  <a:schemeClr val="tx1">
                    <a:lumMod val="65000"/>
                    <a:lumOff val="35000"/>
                  </a:schemeClr>
                </a:solidFill>
                <a:latin typeface="Avenir Book" panose="02000503020000020003" pitchFamily="2" charset="0"/>
              </a:rPr>
              <a:t> man </a:t>
            </a:r>
            <a:r>
              <a:rPr lang="en-US" sz="1200" dirty="0" err="1">
                <a:solidFill>
                  <a:schemeClr val="tx1">
                    <a:lumMod val="65000"/>
                    <a:lumOff val="35000"/>
                  </a:schemeClr>
                </a:solidFill>
                <a:latin typeface="Avenir Book" panose="02000503020000020003" pitchFamily="2" charset="0"/>
              </a:rPr>
              <a:t>ein</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Öl</a:t>
            </a:r>
            <a:r>
              <a:rPr lang="en-US" sz="1200" dirty="0">
                <a:solidFill>
                  <a:schemeClr val="tx1">
                    <a:lumMod val="65000"/>
                    <a:lumOff val="35000"/>
                  </a:schemeClr>
                </a:solidFill>
                <a:latin typeface="Avenir Book" panose="02000503020000020003" pitchFamily="2" charset="0"/>
              </a:rPr>
              <a:t> auf der </a:t>
            </a:r>
            <a:r>
              <a:rPr lang="en-US" sz="1200" dirty="0" err="1">
                <a:solidFill>
                  <a:schemeClr val="tx1">
                    <a:lumMod val="65000"/>
                    <a:lumOff val="35000"/>
                  </a:schemeClr>
                </a:solidFill>
                <a:latin typeface="Avenir Book" panose="02000503020000020003" pitchFamily="2" charset="0"/>
              </a:rPr>
              <a:t>Haut</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auftragen</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kann</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Verdünnung</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mit</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einem</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Trägeröl</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verringert</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nicht</a:t>
            </a:r>
            <a:r>
              <a:rPr lang="en-US" sz="1200" dirty="0">
                <a:solidFill>
                  <a:schemeClr val="tx1">
                    <a:lumMod val="65000"/>
                    <a:lumOff val="35000"/>
                  </a:schemeClr>
                </a:solidFill>
                <a:latin typeface="Avenir Book" panose="02000503020000020003" pitchFamily="2" charset="0"/>
              </a:rPr>
              <a:t> die </a:t>
            </a:r>
            <a:r>
              <a:rPr lang="en-US" sz="1200" dirty="0" err="1">
                <a:solidFill>
                  <a:schemeClr val="tx1">
                    <a:lumMod val="65000"/>
                    <a:lumOff val="35000"/>
                  </a:schemeClr>
                </a:solidFill>
                <a:latin typeface="Avenir Book" panose="02000503020000020003" pitchFamily="2" charset="0"/>
              </a:rPr>
              <a:t>Wirkung</a:t>
            </a:r>
            <a:r>
              <a:rPr lang="en-US" sz="1200" dirty="0">
                <a:solidFill>
                  <a:schemeClr val="tx1">
                    <a:lumMod val="65000"/>
                    <a:lumOff val="35000"/>
                  </a:schemeClr>
                </a:solidFill>
                <a:latin typeface="Avenir Book" panose="02000503020000020003" pitchFamily="2" charset="0"/>
              </a:rPr>
              <a:t> des </a:t>
            </a:r>
            <a:r>
              <a:rPr lang="en-US" sz="1200" dirty="0" err="1">
                <a:solidFill>
                  <a:schemeClr val="tx1">
                    <a:lumMod val="65000"/>
                    <a:lumOff val="35000"/>
                  </a:schemeClr>
                </a:solidFill>
                <a:latin typeface="Avenir Book" panose="02000503020000020003" pitchFamily="2" charset="0"/>
              </a:rPr>
              <a:t>ätherischen</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Öles</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es</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lässt</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es</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aber</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länger</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halten</a:t>
            </a:r>
            <a:r>
              <a:rPr lang="en-US" sz="1200" dirty="0">
                <a:solidFill>
                  <a:schemeClr val="tx1">
                    <a:lumMod val="65000"/>
                    <a:lumOff val="35000"/>
                  </a:schemeClr>
                </a:solidFill>
                <a:latin typeface="Avenir Book" panose="02000503020000020003"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lumMod val="65000"/>
                  <a:lumOff val="35000"/>
                </a:schemeClr>
              </a:solidFill>
              <a:latin typeface="Avenir Book"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lumMod val="65000"/>
                    <a:lumOff val="35000"/>
                  </a:schemeClr>
                </a:solidFill>
                <a:latin typeface="Avenir Book" panose="02000503020000020003" pitchFamily="2" charset="0"/>
              </a:rPr>
              <a:t>E</a:t>
            </a:r>
            <a:r>
              <a:rPr lang="en-US" sz="1200" dirty="0">
                <a:solidFill>
                  <a:schemeClr val="tx1">
                    <a:lumMod val="65000"/>
                    <a:lumOff val="35000"/>
                  </a:schemeClr>
                </a:solidFill>
                <a:latin typeface="Avenir Book" panose="02000503020000020003" pitchFamily="2" charset="0"/>
              </a:rPr>
              <a:t>s </a:t>
            </a:r>
            <a:r>
              <a:rPr lang="en-US" sz="1200" dirty="0" err="1">
                <a:solidFill>
                  <a:schemeClr val="tx1">
                    <a:lumMod val="65000"/>
                    <a:lumOff val="35000"/>
                  </a:schemeClr>
                </a:solidFill>
                <a:latin typeface="Avenir Book" panose="02000503020000020003" pitchFamily="2" charset="0"/>
              </a:rPr>
              <a:t>ist</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wichtig</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zu</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wissen</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dass</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Öle</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fettlöslich</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sind</a:t>
            </a:r>
            <a:r>
              <a:rPr lang="en-US" sz="1200" dirty="0">
                <a:solidFill>
                  <a:schemeClr val="tx1">
                    <a:lumMod val="65000"/>
                    <a:lumOff val="35000"/>
                  </a:schemeClr>
                </a:solidFill>
                <a:latin typeface="Avenir Book" panose="02000503020000020003" pitchFamily="2" charset="0"/>
              </a:rPr>
              <a:t>. Das </a:t>
            </a:r>
            <a:r>
              <a:rPr lang="en-US" sz="1200" dirty="0" err="1">
                <a:solidFill>
                  <a:schemeClr val="tx1">
                    <a:lumMod val="65000"/>
                    <a:lumOff val="35000"/>
                  </a:schemeClr>
                </a:solidFill>
                <a:latin typeface="Avenir Book" panose="02000503020000020003" pitchFamily="2" charset="0"/>
              </a:rPr>
              <a:t>bedeutet</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dass</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sie</a:t>
            </a:r>
            <a:r>
              <a:rPr lang="en-US" sz="1200" dirty="0">
                <a:solidFill>
                  <a:schemeClr val="tx1">
                    <a:lumMod val="65000"/>
                    <a:lumOff val="35000"/>
                  </a:schemeClr>
                </a:solidFill>
                <a:latin typeface="Avenir Book" panose="02000503020000020003" pitchFamily="2" charset="0"/>
              </a:rPr>
              <a:t> von Fett </a:t>
            </a:r>
            <a:r>
              <a:rPr lang="en-US" sz="1200" dirty="0" err="1">
                <a:solidFill>
                  <a:schemeClr val="tx1">
                    <a:lumMod val="65000"/>
                    <a:lumOff val="35000"/>
                  </a:schemeClr>
                </a:solidFill>
                <a:latin typeface="Avenir Book" panose="02000503020000020003" pitchFamily="2" charset="0"/>
              </a:rPr>
              <a:t>angezogen</a:t>
            </a:r>
            <a:r>
              <a:rPr lang="en-US" sz="1200" dirty="0">
                <a:solidFill>
                  <a:schemeClr val="tx1">
                    <a:lumMod val="65000"/>
                    <a:lumOff val="35000"/>
                  </a:schemeClr>
                </a:solidFill>
                <a:latin typeface="Avenir Book" panose="02000503020000020003" pitchFamily="2" charset="0"/>
              </a:rPr>
              <a:t> und von Wasser </a:t>
            </a:r>
            <a:r>
              <a:rPr lang="en-US" sz="1200" dirty="0" err="1">
                <a:solidFill>
                  <a:schemeClr val="tx1">
                    <a:lumMod val="65000"/>
                    <a:lumOff val="35000"/>
                  </a:schemeClr>
                </a:solidFill>
                <a:latin typeface="Avenir Book" panose="02000503020000020003" pitchFamily="2" charset="0"/>
              </a:rPr>
              <a:t>abgestoßen</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werden</a:t>
            </a:r>
            <a:r>
              <a:rPr lang="en-US" sz="1200" dirty="0">
                <a:solidFill>
                  <a:schemeClr val="tx1">
                    <a:lumMod val="65000"/>
                    <a:lumOff val="35000"/>
                  </a:schemeClr>
                </a:solidFill>
                <a:latin typeface="Avenir Book" panose="02000503020000020003" pitchFamily="2" charset="0"/>
              </a:rPr>
              <a:t>. Die </a:t>
            </a:r>
            <a:r>
              <a:rPr lang="en-US" sz="1200" dirty="0" err="1">
                <a:solidFill>
                  <a:schemeClr val="tx1">
                    <a:lumMod val="65000"/>
                    <a:lumOff val="35000"/>
                  </a:schemeClr>
                </a:solidFill>
                <a:latin typeface="Avenir Book" panose="02000503020000020003" pitchFamily="2" charset="0"/>
              </a:rPr>
              <a:t>Haut</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besteht</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aud</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Fetten</a:t>
            </a:r>
            <a:r>
              <a:rPr lang="en-US" sz="1200" dirty="0">
                <a:solidFill>
                  <a:schemeClr val="tx1">
                    <a:lumMod val="65000"/>
                    <a:lumOff val="35000"/>
                  </a:schemeClr>
                </a:solidFill>
                <a:latin typeface="Avenir Book" panose="02000503020000020003" pitchFamily="2" charset="0"/>
              </a:rPr>
              <a:t> von </a:t>
            </a:r>
            <a:r>
              <a:rPr lang="en-US" sz="1200" dirty="0" err="1">
                <a:solidFill>
                  <a:schemeClr val="tx1">
                    <a:lumMod val="65000"/>
                    <a:lumOff val="35000"/>
                  </a:schemeClr>
                </a:solidFill>
                <a:latin typeface="Avenir Book" panose="02000503020000020003" pitchFamily="2" charset="0"/>
              </a:rPr>
              <a:t>welchen</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sich</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Öle</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angezogen</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fühlen</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Wenn</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ein</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Öl</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irgendwie</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unangenehm</a:t>
            </a:r>
            <a:r>
              <a:rPr lang="en-US" sz="1200" dirty="0">
                <a:solidFill>
                  <a:schemeClr val="tx1">
                    <a:lumMod val="65000"/>
                    <a:lumOff val="35000"/>
                  </a:schemeClr>
                </a:solidFill>
                <a:latin typeface="Avenir Book" panose="02000503020000020003" pitchFamily="2" charset="0"/>
              </a:rPr>
              <a:t> auf der </a:t>
            </a:r>
            <a:r>
              <a:rPr lang="en-US" sz="1200" dirty="0" err="1">
                <a:solidFill>
                  <a:schemeClr val="tx1">
                    <a:lumMod val="65000"/>
                    <a:lumOff val="35000"/>
                  </a:schemeClr>
                </a:solidFill>
                <a:latin typeface="Avenir Book" panose="02000503020000020003" pitchFamily="2" charset="0"/>
              </a:rPr>
              <a:t>Haut</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ist</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treibt</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ein</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Abwaschen</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mit</a:t>
            </a:r>
            <a:r>
              <a:rPr lang="en-US" sz="1200" dirty="0">
                <a:solidFill>
                  <a:schemeClr val="tx1">
                    <a:lumMod val="65000"/>
                    <a:lumOff val="35000"/>
                  </a:schemeClr>
                </a:solidFill>
                <a:latin typeface="Avenir Book" panose="02000503020000020003" pitchFamily="2" charset="0"/>
              </a:rPr>
              <a:t> Wasser das </a:t>
            </a:r>
            <a:r>
              <a:rPr lang="en-US" sz="1200" dirty="0" err="1">
                <a:solidFill>
                  <a:schemeClr val="tx1">
                    <a:lumMod val="65000"/>
                    <a:lumOff val="35000"/>
                  </a:schemeClr>
                </a:solidFill>
                <a:latin typeface="Avenir Book" panose="02000503020000020003" pitchFamily="2" charset="0"/>
              </a:rPr>
              <a:t>Öl</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nur</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tiefer</a:t>
            </a:r>
            <a:r>
              <a:rPr lang="en-US" sz="1200" dirty="0">
                <a:solidFill>
                  <a:schemeClr val="tx1">
                    <a:lumMod val="65000"/>
                    <a:lumOff val="35000"/>
                  </a:schemeClr>
                </a:solidFill>
                <a:latin typeface="Avenir Book" panose="02000503020000020003" pitchFamily="2" charset="0"/>
              </a:rPr>
              <a:t> in die </a:t>
            </a:r>
            <a:r>
              <a:rPr lang="en-US" sz="1200" dirty="0" err="1">
                <a:solidFill>
                  <a:schemeClr val="tx1">
                    <a:lumMod val="65000"/>
                    <a:lumOff val="35000"/>
                  </a:schemeClr>
                </a:solidFill>
                <a:latin typeface="Avenir Book" panose="02000503020000020003" pitchFamily="2" charset="0"/>
              </a:rPr>
              <a:t>Haut</a:t>
            </a:r>
            <a:r>
              <a:rPr lang="en-US" sz="1200" dirty="0">
                <a:solidFill>
                  <a:schemeClr val="tx1">
                    <a:lumMod val="65000"/>
                    <a:lumOff val="35000"/>
                  </a:schemeClr>
                </a:solidFill>
                <a:latin typeface="Avenir Book" panose="02000503020000020003" pitchFamily="2" charset="0"/>
              </a:rPr>
              <a:t> </a:t>
            </a:r>
            <a:r>
              <a:rPr lang="en-US" sz="1200" dirty="0" err="1">
                <a:solidFill>
                  <a:schemeClr val="tx1">
                    <a:lumMod val="65000"/>
                    <a:lumOff val="35000"/>
                  </a:schemeClr>
                </a:solidFill>
                <a:latin typeface="Avenir Book" panose="02000503020000020003" pitchFamily="2" charset="0"/>
              </a:rPr>
              <a:t>hinein</a:t>
            </a:r>
            <a:r>
              <a:rPr lang="en-US" sz="1200" dirty="0">
                <a:solidFill>
                  <a:schemeClr val="tx1">
                    <a:lumMod val="65000"/>
                    <a:lumOff val="35000"/>
                  </a:schemeClr>
                </a:solidFill>
                <a:latin typeface="Avenir Book" panose="02000503020000020003" pitchFamily="2" charset="0"/>
              </a:rPr>
              <a:t>. </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33</a:t>
            </a:fld>
            <a:endParaRPr lang="en-US"/>
          </a:p>
        </p:txBody>
      </p:sp>
    </p:spTree>
    <p:extLst>
      <p:ext uri="{BB962C8B-B14F-4D97-AF65-F5344CB8AC3E}">
        <p14:creationId xmlns:p14="http://schemas.microsoft.com/office/powerpoint/2010/main" val="1891865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Calibri Regular" charset="0"/>
                <a:ea typeface="+mn-ea"/>
                <a:cs typeface="+mn-cs"/>
              </a:rPr>
              <a:t>Ein </a:t>
            </a:r>
            <a:r>
              <a:rPr lang="en-CA" sz="1200" kern="1200" dirty="0" err="1">
                <a:solidFill>
                  <a:schemeClr val="tx1"/>
                </a:solidFill>
                <a:effectLst/>
                <a:latin typeface="Calibri Regular" charset="0"/>
                <a:ea typeface="+mn-ea"/>
                <a:cs typeface="+mn-cs"/>
              </a:rPr>
              <a:t>Trägeröl</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ist</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ein</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fettiges</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Öl</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dass</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zusätzlich</a:t>
            </a:r>
            <a:r>
              <a:rPr lang="en-CA" sz="1200" kern="1200" dirty="0">
                <a:solidFill>
                  <a:schemeClr val="tx1"/>
                </a:solidFill>
                <a:effectLst/>
                <a:latin typeface="Calibri Regular" charset="0"/>
                <a:ea typeface="+mn-ea"/>
                <a:cs typeface="+mn-cs"/>
              </a:rPr>
              <a:t> gut </a:t>
            </a:r>
            <a:r>
              <a:rPr lang="en-CA" sz="1200" kern="1200" dirty="0" err="1">
                <a:solidFill>
                  <a:schemeClr val="tx1"/>
                </a:solidFill>
                <a:effectLst/>
                <a:latin typeface="Calibri Regular" charset="0"/>
                <a:ea typeface="+mn-ea"/>
                <a:cs typeface="+mn-cs"/>
              </a:rPr>
              <a:t>für</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Deine</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Haut</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ist</a:t>
            </a:r>
            <a:r>
              <a:rPr lang="en-CA" sz="1200" kern="1200" dirty="0">
                <a:solidFill>
                  <a:schemeClr val="tx1"/>
                </a:solidFill>
                <a:effectLst/>
                <a:latin typeface="Calibri Regular" charset="0"/>
                <a:ea typeface="+mn-ea"/>
                <a:cs typeface="+mn-cs"/>
              </a:rPr>
              <a:t> und </a:t>
            </a:r>
            <a:r>
              <a:rPr lang="en-CA" sz="1200" kern="1200" dirty="0" err="1">
                <a:solidFill>
                  <a:schemeClr val="tx1"/>
                </a:solidFill>
                <a:effectLst/>
                <a:latin typeface="Calibri Regular" charset="0"/>
                <a:ea typeface="+mn-ea"/>
                <a:cs typeface="+mn-cs"/>
              </a:rPr>
              <a:t>genutzt</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werden</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kann</a:t>
            </a:r>
            <a:r>
              <a:rPr lang="en-CA" sz="1200" kern="1200" dirty="0">
                <a:solidFill>
                  <a:schemeClr val="tx1"/>
                </a:solidFill>
                <a:effectLst/>
                <a:latin typeface="Calibri Regular" charset="0"/>
                <a:ea typeface="+mn-ea"/>
                <a:cs typeface="+mn-cs"/>
              </a:rPr>
              <a:t>, um </a:t>
            </a:r>
            <a:r>
              <a:rPr lang="en-CA" sz="1200" kern="1200" dirty="0" err="1">
                <a:solidFill>
                  <a:schemeClr val="tx1"/>
                </a:solidFill>
                <a:effectLst/>
                <a:latin typeface="Calibri Regular" charset="0"/>
                <a:ea typeface="+mn-ea"/>
                <a:cs typeface="+mn-cs"/>
              </a:rPr>
              <a:t>ätherische</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Öle</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zu</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verdünnen</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Gute</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Trägeröle</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sind</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Bioöle</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wie</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unraffiniertes</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Kokosnussöl</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Olivenöl</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oder</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jedes</a:t>
            </a:r>
            <a:r>
              <a:rPr lang="en-CA" sz="1200" kern="1200" dirty="0">
                <a:solidFill>
                  <a:schemeClr val="tx1"/>
                </a:solidFill>
                <a:effectLst/>
                <a:latin typeface="Calibri Regular" charset="0"/>
                <a:ea typeface="+mn-ea"/>
                <a:cs typeface="+mn-cs"/>
              </a:rPr>
              <a:t> der </a:t>
            </a:r>
            <a:r>
              <a:rPr lang="en-CA" sz="1200" kern="1200" dirty="0" err="1">
                <a:solidFill>
                  <a:schemeClr val="tx1"/>
                </a:solidFill>
                <a:effectLst/>
                <a:latin typeface="Calibri Regular" charset="0"/>
                <a:ea typeface="+mn-ea"/>
                <a:cs typeface="+mn-cs"/>
              </a:rPr>
              <a:t>Öle</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oben</a:t>
            </a:r>
            <a:r>
              <a:rPr lang="en-CA" sz="1200" kern="1200" dirty="0">
                <a:solidFill>
                  <a:schemeClr val="tx1"/>
                </a:solidFill>
                <a:effectLst/>
                <a:latin typeface="Calibri Regular" charset="0"/>
                <a:ea typeface="+mn-ea"/>
                <a:cs typeface="+mn-cs"/>
              </a:rPr>
              <a:t>. Young Livings </a:t>
            </a:r>
            <a:r>
              <a:rPr lang="en-CA" sz="1200" kern="1200" dirty="0" err="1">
                <a:solidFill>
                  <a:schemeClr val="tx1"/>
                </a:solidFill>
                <a:effectLst/>
                <a:latin typeface="Calibri Regular" charset="0"/>
                <a:ea typeface="+mn-ea"/>
                <a:cs typeface="+mn-cs"/>
              </a:rPr>
              <a:t>eigenes</a:t>
            </a:r>
            <a:r>
              <a:rPr lang="en-CA" sz="1200" kern="1200" dirty="0">
                <a:solidFill>
                  <a:schemeClr val="tx1"/>
                </a:solidFill>
                <a:effectLst/>
                <a:latin typeface="Calibri Regular" charset="0"/>
                <a:ea typeface="+mn-ea"/>
                <a:cs typeface="+mn-cs"/>
              </a:rPr>
              <a:t> V6 </a:t>
            </a:r>
            <a:r>
              <a:rPr lang="en-CA" sz="1200" kern="1200" dirty="0" err="1">
                <a:solidFill>
                  <a:schemeClr val="tx1"/>
                </a:solidFill>
                <a:effectLst/>
                <a:latin typeface="Calibri Regular" charset="0"/>
                <a:ea typeface="+mn-ea"/>
                <a:cs typeface="+mn-cs"/>
              </a:rPr>
              <a:t>Erweiterter</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Pflanzenölkomplex</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ist</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ein</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exzellentes</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Trägeröl</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für</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Verdünnung</a:t>
            </a:r>
            <a:r>
              <a:rPr lang="en-CA" sz="1200" kern="1200" dirty="0">
                <a:solidFill>
                  <a:schemeClr val="tx1"/>
                </a:solidFill>
                <a:effectLst/>
                <a:latin typeface="Calibri Regular" charset="0"/>
                <a:ea typeface="+mn-ea"/>
                <a:cs typeface="+mn-cs"/>
              </a:rPr>
              <a:t> und </a:t>
            </a:r>
            <a:r>
              <a:rPr lang="en-CA" sz="1200" kern="1200" dirty="0" err="1">
                <a:solidFill>
                  <a:schemeClr val="tx1"/>
                </a:solidFill>
                <a:effectLst/>
                <a:latin typeface="Calibri Regular" charset="0"/>
                <a:ea typeface="+mn-ea"/>
                <a:cs typeface="+mn-cs"/>
              </a:rPr>
              <a:t>Massagen</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Es</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enthält</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Kokosnussöl</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Sesamöl</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Traubenkernöl</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Süßmandelöl</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Weizenkeimöl</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Sonnenblumenkernöl</a:t>
            </a:r>
            <a:r>
              <a:rPr lang="en-CA" sz="1200" kern="1200" dirty="0">
                <a:solidFill>
                  <a:schemeClr val="tx1"/>
                </a:solidFill>
                <a:effectLst/>
                <a:latin typeface="Calibri Regular" charset="0"/>
                <a:ea typeface="+mn-ea"/>
                <a:cs typeface="+mn-cs"/>
              </a:rPr>
              <a:t> und </a:t>
            </a:r>
            <a:r>
              <a:rPr lang="en-CA" sz="1200" kern="1200" dirty="0" err="1">
                <a:solidFill>
                  <a:schemeClr val="tx1"/>
                </a:solidFill>
                <a:effectLst/>
                <a:latin typeface="Calibri Regular" charset="0"/>
                <a:ea typeface="+mn-ea"/>
                <a:cs typeface="+mn-cs"/>
              </a:rPr>
              <a:t>Olivenöl</a:t>
            </a:r>
            <a:r>
              <a:rPr lang="en-CA" sz="1200" kern="1200" dirty="0">
                <a:solidFill>
                  <a:schemeClr val="tx1"/>
                </a:solidFill>
                <a:effectLst/>
                <a:latin typeface="Calibri Regular" charset="0"/>
                <a:ea typeface="+mn-ea"/>
                <a:cs typeface="+mn-cs"/>
              </a:rPr>
              <a:t>. </a:t>
            </a:r>
          </a:p>
          <a:p>
            <a:endParaRPr lang="en-CA" sz="1200" kern="1200" dirty="0">
              <a:solidFill>
                <a:schemeClr val="tx1"/>
              </a:solidFill>
              <a:effectLst/>
              <a:latin typeface="Calibri Regular" charset="0"/>
              <a:ea typeface="+mn-ea"/>
              <a:cs typeface="+mn-cs"/>
            </a:endParaRPr>
          </a:p>
          <a:p>
            <a:r>
              <a:rPr lang="en-CA" sz="1200" kern="1200" dirty="0" err="1">
                <a:solidFill>
                  <a:schemeClr val="tx1"/>
                </a:solidFill>
                <a:effectLst/>
                <a:latin typeface="Calibri Regular" charset="0"/>
                <a:ea typeface="+mn-ea"/>
                <a:cs typeface="+mn-cs"/>
              </a:rPr>
              <a:t>Öle</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wie</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Rapsöl</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Babyöle</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oder</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jedes</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Öl</a:t>
            </a:r>
            <a:r>
              <a:rPr lang="en-CA" sz="1200" kern="1200" dirty="0">
                <a:solidFill>
                  <a:schemeClr val="tx1"/>
                </a:solidFill>
                <a:effectLst/>
                <a:latin typeface="Calibri Regular" charset="0"/>
                <a:ea typeface="+mn-ea"/>
                <a:cs typeface="+mn-cs"/>
              </a:rPr>
              <a:t> auf </a:t>
            </a:r>
            <a:r>
              <a:rPr lang="en-CA" sz="1200" kern="1200" dirty="0" err="1">
                <a:solidFill>
                  <a:schemeClr val="tx1"/>
                </a:solidFill>
                <a:effectLst/>
                <a:latin typeface="Calibri Regular" charset="0"/>
                <a:ea typeface="+mn-ea"/>
                <a:cs typeface="+mn-cs"/>
              </a:rPr>
              <a:t>Petroleumbasis</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sind</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keine</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guten</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Trägeröle</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wegen</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ihrer</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negativen</a:t>
            </a:r>
            <a:r>
              <a:rPr lang="en-CA" sz="1200" kern="1200" dirty="0">
                <a:solidFill>
                  <a:schemeClr val="tx1"/>
                </a:solidFill>
                <a:effectLst/>
                <a:latin typeface="Calibri Regular" charset="0"/>
                <a:ea typeface="+mn-ea"/>
                <a:cs typeface="+mn-cs"/>
              </a:rPr>
              <a:t> </a:t>
            </a:r>
            <a:r>
              <a:rPr lang="en-CA" sz="1200" kern="1200" dirty="0" err="1">
                <a:solidFill>
                  <a:schemeClr val="tx1"/>
                </a:solidFill>
                <a:effectLst/>
                <a:latin typeface="Calibri Regular" charset="0"/>
                <a:ea typeface="+mn-ea"/>
                <a:cs typeface="+mn-cs"/>
              </a:rPr>
              <a:t>Auswirkungen</a:t>
            </a:r>
            <a:r>
              <a:rPr lang="en-CA" sz="1200" kern="1200" dirty="0">
                <a:solidFill>
                  <a:schemeClr val="tx1"/>
                </a:solidFill>
                <a:effectLst/>
                <a:latin typeface="Calibri Regular" charset="0"/>
                <a:ea typeface="+mn-ea"/>
                <a:cs typeface="+mn-cs"/>
              </a:rPr>
              <a:t> auf die Gesundheit.</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34</a:t>
            </a:fld>
            <a:endParaRPr lang="en-US"/>
          </a:p>
        </p:txBody>
      </p:sp>
    </p:spTree>
    <p:extLst>
      <p:ext uri="{BB962C8B-B14F-4D97-AF65-F5344CB8AC3E}">
        <p14:creationId xmlns:p14="http://schemas.microsoft.com/office/powerpoint/2010/main" val="3425102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dirty="0"/>
              <a:t>Du </a:t>
            </a:r>
            <a:r>
              <a:rPr lang="en-CA" b="0" dirty="0" err="1"/>
              <a:t>kannst</a:t>
            </a:r>
            <a:r>
              <a:rPr lang="en-CA" b="0" dirty="0"/>
              <a:t> </a:t>
            </a:r>
            <a:r>
              <a:rPr lang="en-CA" b="0" dirty="0" err="1"/>
              <a:t>ätherische</a:t>
            </a:r>
            <a:r>
              <a:rPr lang="en-CA" b="0" dirty="0"/>
              <a:t> </a:t>
            </a:r>
            <a:r>
              <a:rPr lang="en-CA" b="0" dirty="0" err="1"/>
              <a:t>Öle</a:t>
            </a:r>
            <a:r>
              <a:rPr lang="en-CA" b="0" dirty="0"/>
              <a:t> </a:t>
            </a:r>
            <a:r>
              <a:rPr lang="en-CA" b="0" dirty="0" err="1"/>
              <a:t>auch</a:t>
            </a:r>
            <a:r>
              <a:rPr lang="en-CA" b="0" dirty="0"/>
              <a:t> </a:t>
            </a:r>
            <a:r>
              <a:rPr lang="en-CA" b="0" dirty="0" err="1"/>
              <a:t>zu</a:t>
            </a:r>
            <a:r>
              <a:rPr lang="en-CA" b="0" dirty="0"/>
              <a:t> </a:t>
            </a:r>
            <a:r>
              <a:rPr lang="en-CA" b="0" dirty="0" err="1"/>
              <a:t>einer</a:t>
            </a:r>
            <a:r>
              <a:rPr lang="en-CA" b="0" dirty="0"/>
              <a:t> </a:t>
            </a:r>
            <a:r>
              <a:rPr lang="en-CA" b="0" dirty="0" err="1"/>
              <a:t>Pflanzenbutter</a:t>
            </a:r>
            <a:r>
              <a:rPr lang="en-CA" b="0" dirty="0"/>
              <a:t> </a:t>
            </a:r>
            <a:r>
              <a:rPr lang="en-CA" b="0" dirty="0" err="1"/>
              <a:t>geben</a:t>
            </a:r>
            <a:r>
              <a:rPr lang="en-CA" b="0" dirty="0"/>
              <a:t>, bevor Du </a:t>
            </a:r>
            <a:r>
              <a:rPr lang="en-CA" b="0" dirty="0" err="1"/>
              <a:t>es</a:t>
            </a:r>
            <a:r>
              <a:rPr lang="en-CA" b="0" dirty="0"/>
              <a:t> </a:t>
            </a:r>
            <a:r>
              <a:rPr lang="en-CA" b="0" dirty="0" err="1"/>
              <a:t>anwendest</a:t>
            </a:r>
            <a:r>
              <a:rPr lang="en-CA" b="0" dirty="0"/>
              <a:t>. </a:t>
            </a:r>
          </a:p>
          <a:p>
            <a:endParaRPr lang="en-CA" dirty="0"/>
          </a:p>
          <a:p>
            <a:endParaRPr lang="en-CA" dirty="0"/>
          </a:p>
          <a:p>
            <a:r>
              <a:rPr lang="en-CA" dirty="0" err="1"/>
              <a:t>Pflanzenbutter</a:t>
            </a:r>
            <a:r>
              <a:rPr lang="en-CA" dirty="0"/>
              <a:t> </a:t>
            </a:r>
            <a:r>
              <a:rPr lang="en-CA" dirty="0" err="1"/>
              <a:t>ist</a:t>
            </a:r>
            <a:r>
              <a:rPr lang="en-CA" dirty="0"/>
              <a:t> </a:t>
            </a:r>
            <a:r>
              <a:rPr lang="en-CA" dirty="0" err="1"/>
              <a:t>eine</a:t>
            </a:r>
            <a:r>
              <a:rPr lang="en-CA" dirty="0"/>
              <a:t> </a:t>
            </a:r>
            <a:r>
              <a:rPr lang="en-CA" dirty="0" err="1"/>
              <a:t>tolle</a:t>
            </a:r>
            <a:r>
              <a:rPr lang="en-CA" dirty="0"/>
              <a:t> Option </a:t>
            </a:r>
            <a:r>
              <a:rPr lang="en-CA" dirty="0" err="1"/>
              <a:t>wenn</a:t>
            </a:r>
            <a:r>
              <a:rPr lang="en-CA" dirty="0"/>
              <a:t> Du </a:t>
            </a:r>
            <a:r>
              <a:rPr lang="en-CA" dirty="0" err="1"/>
              <a:t>ein</a:t>
            </a:r>
            <a:r>
              <a:rPr lang="en-CA" dirty="0"/>
              <a:t> </a:t>
            </a:r>
            <a:r>
              <a:rPr lang="en-CA" dirty="0" err="1"/>
              <a:t>ätherisches</a:t>
            </a:r>
            <a:r>
              <a:rPr lang="en-CA" dirty="0"/>
              <a:t> </a:t>
            </a:r>
            <a:r>
              <a:rPr lang="en-CA" dirty="0" err="1"/>
              <a:t>Öl</a:t>
            </a:r>
            <a:r>
              <a:rPr lang="en-CA" dirty="0"/>
              <a:t> </a:t>
            </a:r>
            <a:r>
              <a:rPr lang="en-CA" dirty="0" err="1"/>
              <a:t>verdünnen</a:t>
            </a:r>
            <a:r>
              <a:rPr lang="en-CA" dirty="0"/>
              <a:t> </a:t>
            </a:r>
            <a:r>
              <a:rPr lang="en-CA" dirty="0" err="1"/>
              <a:t>möchtest</a:t>
            </a:r>
            <a:r>
              <a:rPr lang="en-CA" dirty="0"/>
              <a:t>. Butter </a:t>
            </a:r>
            <a:r>
              <a:rPr lang="en-CA" dirty="0" err="1"/>
              <a:t>ist</a:t>
            </a:r>
            <a:r>
              <a:rPr lang="en-CA" dirty="0"/>
              <a:t> </a:t>
            </a:r>
            <a:r>
              <a:rPr lang="en-CA" dirty="0" err="1"/>
              <a:t>technisch</a:t>
            </a:r>
            <a:r>
              <a:rPr lang="en-CA" dirty="0"/>
              <a:t> </a:t>
            </a:r>
            <a:r>
              <a:rPr lang="en-CA" dirty="0" err="1"/>
              <a:t>kein</a:t>
            </a:r>
            <a:r>
              <a:rPr lang="en-CA" dirty="0"/>
              <a:t> </a:t>
            </a:r>
            <a:r>
              <a:rPr lang="en-CA" dirty="0" err="1"/>
              <a:t>Öl</a:t>
            </a:r>
            <a:r>
              <a:rPr lang="en-CA" dirty="0"/>
              <a:t>, </a:t>
            </a:r>
            <a:r>
              <a:rPr lang="en-CA" dirty="0" err="1"/>
              <a:t>aber</a:t>
            </a:r>
            <a:r>
              <a:rPr lang="en-CA" dirty="0"/>
              <a:t> </a:t>
            </a:r>
            <a:r>
              <a:rPr lang="en-CA" dirty="0" err="1"/>
              <a:t>sie</a:t>
            </a:r>
            <a:r>
              <a:rPr lang="en-CA" dirty="0"/>
              <a:t> </a:t>
            </a:r>
            <a:r>
              <a:rPr lang="en-CA" dirty="0" err="1"/>
              <a:t>ist</a:t>
            </a:r>
            <a:r>
              <a:rPr lang="en-CA" dirty="0"/>
              <a:t>  </a:t>
            </a:r>
            <a:r>
              <a:rPr lang="en-CA" dirty="0" err="1"/>
              <a:t>fettlöslich</a:t>
            </a:r>
            <a:r>
              <a:rPr lang="en-CA" dirty="0"/>
              <a:t> und </a:t>
            </a:r>
            <a:r>
              <a:rPr lang="en-CA" dirty="0" err="1"/>
              <a:t>kann</a:t>
            </a:r>
            <a:r>
              <a:rPr lang="en-CA" dirty="0"/>
              <a:t> </a:t>
            </a:r>
            <a:r>
              <a:rPr lang="en-CA" dirty="0" err="1"/>
              <a:t>sehr</a:t>
            </a:r>
            <a:r>
              <a:rPr lang="en-CA" dirty="0"/>
              <a:t> gut </a:t>
            </a:r>
            <a:r>
              <a:rPr lang="en-CA" dirty="0" err="1"/>
              <a:t>für</a:t>
            </a:r>
            <a:r>
              <a:rPr lang="en-CA" dirty="0"/>
              <a:t> </a:t>
            </a:r>
            <a:r>
              <a:rPr lang="en-CA" dirty="0" err="1"/>
              <a:t>Deine</a:t>
            </a:r>
            <a:r>
              <a:rPr lang="en-CA" dirty="0"/>
              <a:t> </a:t>
            </a:r>
            <a:r>
              <a:rPr lang="en-CA" dirty="0" err="1"/>
              <a:t>Haut</a:t>
            </a:r>
            <a:r>
              <a:rPr lang="en-CA" dirty="0"/>
              <a:t> sein. </a:t>
            </a:r>
            <a:r>
              <a:rPr lang="en-CA" dirty="0" err="1"/>
              <a:t>Stelle</a:t>
            </a:r>
            <a:r>
              <a:rPr lang="en-CA" dirty="0"/>
              <a:t> </a:t>
            </a:r>
            <a:r>
              <a:rPr lang="en-CA" dirty="0" err="1"/>
              <a:t>sicher</a:t>
            </a:r>
            <a:r>
              <a:rPr lang="en-CA" dirty="0"/>
              <a:t>, </a:t>
            </a:r>
            <a:r>
              <a:rPr lang="en-CA" dirty="0" err="1"/>
              <a:t>dass</a:t>
            </a:r>
            <a:r>
              <a:rPr lang="en-CA" dirty="0"/>
              <a:t> die Butter, die Du </a:t>
            </a:r>
            <a:r>
              <a:rPr lang="en-CA" dirty="0" err="1"/>
              <a:t>benutzt</a:t>
            </a:r>
            <a:r>
              <a:rPr lang="en-CA" dirty="0"/>
              <a:t> bio und </a:t>
            </a:r>
            <a:r>
              <a:rPr lang="en-CA" dirty="0" err="1"/>
              <a:t>unraffiniert</a:t>
            </a:r>
            <a:r>
              <a:rPr lang="en-CA" dirty="0"/>
              <a:t> </a:t>
            </a:r>
            <a:r>
              <a:rPr lang="en-CA" dirty="0" err="1"/>
              <a:t>ist</a:t>
            </a:r>
            <a:r>
              <a:rPr lang="en-CA" dirty="0"/>
              <a:t> </a:t>
            </a:r>
            <a:r>
              <a:rPr lang="en-CA" dirty="0" err="1"/>
              <a:t>weil</a:t>
            </a:r>
            <a:r>
              <a:rPr lang="en-CA" dirty="0"/>
              <a:t> das am </a:t>
            </a:r>
            <a:r>
              <a:rPr lang="en-CA" dirty="0" err="1"/>
              <a:t>besten</a:t>
            </a:r>
            <a:r>
              <a:rPr lang="en-CA" dirty="0"/>
              <a:t> </a:t>
            </a:r>
            <a:r>
              <a:rPr lang="en-CA" dirty="0" err="1"/>
              <a:t>mit</a:t>
            </a:r>
            <a:r>
              <a:rPr lang="en-CA" dirty="0"/>
              <a:t> </a:t>
            </a:r>
            <a:r>
              <a:rPr lang="en-CA" dirty="0" err="1"/>
              <a:t>unserem</a:t>
            </a:r>
            <a:r>
              <a:rPr lang="en-CA" dirty="0"/>
              <a:t> </a:t>
            </a:r>
            <a:r>
              <a:rPr lang="en-CA" dirty="0" err="1"/>
              <a:t>Öl</a:t>
            </a:r>
            <a:r>
              <a:rPr lang="en-CA" dirty="0"/>
              <a:t> </a:t>
            </a:r>
            <a:r>
              <a:rPr lang="en-CA" dirty="0" err="1"/>
              <a:t>funkioniert</a:t>
            </a:r>
            <a:r>
              <a:rPr lang="en-CA" dirty="0"/>
              <a:t>.</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35</a:t>
            </a:fld>
            <a:endParaRPr lang="en-US"/>
          </a:p>
        </p:txBody>
      </p:sp>
    </p:spTree>
    <p:extLst>
      <p:ext uri="{BB962C8B-B14F-4D97-AF65-F5344CB8AC3E}">
        <p14:creationId xmlns:p14="http://schemas.microsoft.com/office/powerpoint/2010/main" val="3512831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Was </a:t>
            </a:r>
            <a:r>
              <a:rPr lang="en-US" baseline="0" dirty="0" err="1"/>
              <a:t>macht</a:t>
            </a:r>
            <a:r>
              <a:rPr lang="en-US" baseline="0" dirty="0"/>
              <a:t> </a:t>
            </a:r>
            <a:r>
              <a:rPr lang="en-US" baseline="0" dirty="0" err="1"/>
              <a:t>ätherische</a:t>
            </a:r>
            <a:r>
              <a:rPr lang="en-US" baseline="0" dirty="0"/>
              <a:t> </a:t>
            </a:r>
            <a:r>
              <a:rPr lang="en-US" baseline="0" dirty="0" err="1"/>
              <a:t>Öle</a:t>
            </a:r>
            <a:r>
              <a:rPr lang="en-US" baseline="0" dirty="0"/>
              <a:t> so </a:t>
            </a:r>
            <a:r>
              <a:rPr lang="en-US" baseline="0" dirty="0" err="1"/>
              <a:t>besonders</a:t>
            </a:r>
            <a:r>
              <a:rPr lang="en-US" baseline="0" dirty="0"/>
              <a:t>?</a:t>
            </a:r>
          </a:p>
          <a:p>
            <a:endParaRPr lang="en-US" baseline="0" dirty="0"/>
          </a:p>
          <a:p>
            <a:r>
              <a:rPr lang="en-US" baseline="0" dirty="0"/>
              <a:t>Was </a:t>
            </a:r>
            <a:r>
              <a:rPr lang="en-US" baseline="0" dirty="0" err="1"/>
              <a:t>ätherische</a:t>
            </a:r>
            <a:r>
              <a:rPr lang="en-US" baseline="0" dirty="0"/>
              <a:t> </a:t>
            </a:r>
            <a:r>
              <a:rPr lang="en-US" baseline="0" dirty="0" err="1"/>
              <a:t>Öle</a:t>
            </a:r>
            <a:r>
              <a:rPr lang="en-US" baseline="0" dirty="0"/>
              <a:t> so </a:t>
            </a:r>
            <a:r>
              <a:rPr lang="en-US" baseline="0" dirty="0" err="1"/>
              <a:t>einzigartig</a:t>
            </a:r>
            <a:r>
              <a:rPr lang="en-US" baseline="0" dirty="0"/>
              <a:t> </a:t>
            </a:r>
            <a:r>
              <a:rPr lang="en-US" baseline="0" dirty="0" err="1"/>
              <a:t>macht</a:t>
            </a:r>
            <a:r>
              <a:rPr lang="en-US" baseline="0" dirty="0"/>
              <a:t> und </a:t>
            </a:r>
            <a:r>
              <a:rPr lang="en-US" baseline="0" dirty="0" err="1"/>
              <a:t>sie</a:t>
            </a:r>
            <a:r>
              <a:rPr lang="en-US" baseline="0" dirty="0"/>
              <a:t> von </a:t>
            </a:r>
            <a:r>
              <a:rPr lang="en-US" baseline="0" dirty="0" err="1"/>
              <a:t>Kräutern</a:t>
            </a:r>
            <a:r>
              <a:rPr lang="en-US" baseline="0" dirty="0"/>
              <a:t> </a:t>
            </a:r>
            <a:r>
              <a:rPr lang="en-US" baseline="0" dirty="0" err="1"/>
              <a:t>unterscheidet</a:t>
            </a:r>
            <a:r>
              <a:rPr lang="en-US" baseline="0" dirty="0"/>
              <a:t>, </a:t>
            </a:r>
            <a:r>
              <a:rPr lang="en-US" baseline="0" dirty="0" err="1"/>
              <a:t>ist</a:t>
            </a:r>
            <a:r>
              <a:rPr lang="en-US" baseline="0" dirty="0"/>
              <a:t>, </a:t>
            </a:r>
            <a:r>
              <a:rPr lang="en-US" baseline="0" dirty="0" err="1"/>
              <a:t>dass</a:t>
            </a:r>
            <a:r>
              <a:rPr lang="en-US" baseline="0" dirty="0"/>
              <a:t> </a:t>
            </a:r>
            <a:r>
              <a:rPr lang="en-US" baseline="0" dirty="0" err="1"/>
              <a:t>sie</a:t>
            </a:r>
            <a:r>
              <a:rPr lang="en-US" baseline="0" dirty="0"/>
              <a:t> </a:t>
            </a:r>
            <a:r>
              <a:rPr lang="en-US" baseline="0" dirty="0" err="1"/>
              <a:t>hochwirksam</a:t>
            </a:r>
            <a:r>
              <a:rPr lang="en-US" baseline="0" dirty="0"/>
              <a:t>, </a:t>
            </a:r>
            <a:r>
              <a:rPr lang="en-US" baseline="0" dirty="0" err="1"/>
              <a:t>leicht</a:t>
            </a:r>
            <a:r>
              <a:rPr lang="en-US" baseline="0" dirty="0"/>
              <a:t> </a:t>
            </a:r>
            <a:r>
              <a:rPr lang="en-US" baseline="0" dirty="0" err="1"/>
              <a:t>zu</a:t>
            </a:r>
            <a:r>
              <a:rPr lang="en-US" baseline="0" dirty="0"/>
              <a:t> </a:t>
            </a:r>
            <a:r>
              <a:rPr lang="en-US" baseline="0" dirty="0" err="1"/>
              <a:t>vernebeln</a:t>
            </a:r>
            <a:r>
              <a:rPr lang="en-US" baseline="0" dirty="0"/>
              <a:t> und </a:t>
            </a:r>
            <a:r>
              <a:rPr lang="en-US" baseline="0" dirty="0" err="1"/>
              <a:t>vielseitigsind</a:t>
            </a:r>
            <a:r>
              <a:rPr lang="en-US" baseline="0" dirty="0"/>
              <a:t>. </a:t>
            </a:r>
          </a:p>
          <a:p>
            <a:endParaRPr lang="en-US" baseline="0" dirty="0"/>
          </a:p>
          <a:p>
            <a:r>
              <a:rPr lang="en-US" baseline="0" dirty="0" err="1"/>
              <a:t>Wenn</a:t>
            </a:r>
            <a:r>
              <a:rPr lang="en-US" baseline="0" dirty="0"/>
              <a:t> Du </a:t>
            </a:r>
            <a:r>
              <a:rPr lang="en-US" baseline="0" dirty="0" err="1"/>
              <a:t>ein</a:t>
            </a:r>
            <a:r>
              <a:rPr lang="en-US" baseline="0" dirty="0"/>
              <a:t> </a:t>
            </a:r>
            <a:r>
              <a:rPr lang="en-US" baseline="0" dirty="0" err="1"/>
              <a:t>Kräuter</a:t>
            </a:r>
            <a:r>
              <a:rPr lang="en-US" baseline="0" dirty="0"/>
              <a:t> </a:t>
            </a:r>
            <a:r>
              <a:rPr lang="en-US" baseline="0" dirty="0" err="1"/>
              <a:t>trocknest</a:t>
            </a:r>
            <a:r>
              <a:rPr lang="en-US" baseline="0" dirty="0"/>
              <a:t>, </a:t>
            </a:r>
            <a:r>
              <a:rPr lang="en-US" baseline="0" dirty="0" err="1"/>
              <a:t>sind</a:t>
            </a:r>
            <a:r>
              <a:rPr lang="en-US" baseline="0" dirty="0"/>
              <a:t> die </a:t>
            </a:r>
            <a:r>
              <a:rPr lang="en-US" baseline="0" dirty="0" err="1"/>
              <a:t>meisten</a:t>
            </a:r>
            <a:r>
              <a:rPr lang="en-US" baseline="0" dirty="0"/>
              <a:t> </a:t>
            </a:r>
            <a:r>
              <a:rPr lang="en-US" baseline="0" dirty="0" err="1"/>
              <a:t>ätherischen</a:t>
            </a:r>
            <a:r>
              <a:rPr lang="en-US" baseline="0" dirty="0"/>
              <a:t> </a:t>
            </a:r>
            <a:r>
              <a:rPr lang="en-US" baseline="0" dirty="0" err="1"/>
              <a:t>Öle</a:t>
            </a:r>
            <a:r>
              <a:rPr lang="en-US" baseline="0" dirty="0"/>
              <a:t> </a:t>
            </a:r>
            <a:r>
              <a:rPr lang="en-US" baseline="0" dirty="0" err="1"/>
              <a:t>darin</a:t>
            </a:r>
            <a:r>
              <a:rPr lang="en-US" baseline="0" dirty="0"/>
              <a:t> </a:t>
            </a:r>
            <a:r>
              <a:rPr lang="en-US" baseline="0" dirty="0" err="1"/>
              <a:t>auch</a:t>
            </a:r>
            <a:r>
              <a:rPr lang="en-US" baseline="0" dirty="0"/>
              <a:t> </a:t>
            </a:r>
            <a:r>
              <a:rPr lang="en-US" baseline="0" dirty="0" err="1"/>
              <a:t>ausgetrocknet</a:t>
            </a:r>
            <a:r>
              <a:rPr lang="en-US" baseline="0" dirty="0"/>
              <a:t>. Aber </a:t>
            </a:r>
            <a:r>
              <a:rPr lang="en-US" baseline="0" dirty="0" err="1"/>
              <a:t>es</a:t>
            </a:r>
            <a:r>
              <a:rPr lang="en-US" baseline="0" dirty="0"/>
              <a:t> </a:t>
            </a:r>
            <a:r>
              <a:rPr lang="en-US" baseline="0" dirty="0" err="1"/>
              <a:t>ist</a:t>
            </a:r>
            <a:r>
              <a:rPr lang="en-US" baseline="0" dirty="0"/>
              <a:t> das </a:t>
            </a:r>
            <a:r>
              <a:rPr lang="en-US" baseline="0" dirty="0" err="1"/>
              <a:t>ätherische</a:t>
            </a:r>
            <a:r>
              <a:rPr lang="en-US" baseline="0" dirty="0"/>
              <a:t> </a:t>
            </a:r>
            <a:r>
              <a:rPr lang="en-US" baseline="0" dirty="0" err="1"/>
              <a:t>Öl</a:t>
            </a:r>
            <a:r>
              <a:rPr lang="en-US" baseline="0" dirty="0"/>
              <a:t>, </a:t>
            </a:r>
            <a:r>
              <a:rPr lang="en-US" baseline="0" dirty="0" err="1"/>
              <a:t>dessen</a:t>
            </a:r>
            <a:r>
              <a:rPr lang="en-US" baseline="0" dirty="0"/>
              <a:t> </a:t>
            </a:r>
            <a:r>
              <a:rPr lang="en-US" baseline="0" dirty="0" err="1"/>
              <a:t>Moleküle</a:t>
            </a:r>
            <a:r>
              <a:rPr lang="en-US" baseline="0" dirty="0"/>
              <a:t> </a:t>
            </a:r>
            <a:r>
              <a:rPr lang="en-US" baseline="0" dirty="0" err="1"/>
              <a:t>Deine</a:t>
            </a:r>
            <a:r>
              <a:rPr lang="en-US" baseline="0" dirty="0"/>
              <a:t> </a:t>
            </a:r>
            <a:r>
              <a:rPr lang="en-US" baseline="0" dirty="0" err="1"/>
              <a:t>ganzheitliche</a:t>
            </a:r>
            <a:r>
              <a:rPr lang="en-US" baseline="0" dirty="0"/>
              <a:t> Wellness </a:t>
            </a:r>
            <a:r>
              <a:rPr lang="en-US" baseline="0" dirty="0" err="1"/>
              <a:t>unterstützen</a:t>
            </a:r>
            <a:r>
              <a:rPr lang="en-US" baseline="0" dirty="0"/>
              <a:t>. </a:t>
            </a:r>
          </a:p>
          <a:p>
            <a:endParaRPr lang="de-DE" dirty="0"/>
          </a:p>
          <a:p>
            <a:r>
              <a:rPr lang="de-DE" dirty="0"/>
              <a:t>W</a:t>
            </a:r>
            <a:r>
              <a:rPr lang="en-US" dirty="0" err="1"/>
              <a:t>usstest</a:t>
            </a:r>
            <a:r>
              <a:rPr lang="en-US" dirty="0"/>
              <a:t> Du, </a:t>
            </a:r>
            <a:r>
              <a:rPr lang="en-US" dirty="0" err="1"/>
              <a:t>dass</a:t>
            </a:r>
            <a:r>
              <a:rPr lang="en-US" dirty="0"/>
              <a:t> </a:t>
            </a:r>
            <a:r>
              <a:rPr lang="en-US" dirty="0" err="1"/>
              <a:t>es</a:t>
            </a:r>
            <a:r>
              <a:rPr lang="en-US" dirty="0"/>
              <a:t> 75 </a:t>
            </a:r>
            <a:r>
              <a:rPr lang="en-US" dirty="0" err="1"/>
              <a:t>Zitronen</a:t>
            </a:r>
            <a:r>
              <a:rPr lang="en-US" dirty="0"/>
              <a:t> </a:t>
            </a:r>
            <a:r>
              <a:rPr lang="en-US" dirty="0" err="1"/>
              <a:t>benötigt</a:t>
            </a:r>
            <a:r>
              <a:rPr lang="en-US" dirty="0"/>
              <a:t>, um </a:t>
            </a:r>
            <a:r>
              <a:rPr lang="en-US" dirty="0" err="1"/>
              <a:t>eine</a:t>
            </a:r>
            <a:r>
              <a:rPr lang="en-US" dirty="0"/>
              <a:t> 15ml </a:t>
            </a:r>
            <a:r>
              <a:rPr lang="en-US" dirty="0" err="1"/>
              <a:t>Flasche</a:t>
            </a:r>
            <a:r>
              <a:rPr lang="en-US" dirty="0"/>
              <a:t> </a:t>
            </a:r>
            <a:r>
              <a:rPr lang="en-US" dirty="0" err="1"/>
              <a:t>Zitronenöl</a:t>
            </a:r>
            <a:r>
              <a:rPr lang="en-US" dirty="0"/>
              <a:t> und 1 </a:t>
            </a:r>
            <a:r>
              <a:rPr lang="en-US" dirty="0" err="1"/>
              <a:t>Pfund</a:t>
            </a:r>
            <a:r>
              <a:rPr lang="en-US" dirty="0"/>
              <a:t> </a:t>
            </a:r>
            <a:r>
              <a:rPr lang="en-US" dirty="0" err="1"/>
              <a:t>Pfefferminze</a:t>
            </a:r>
            <a:r>
              <a:rPr lang="en-US" dirty="0"/>
              <a:t> um 15ml </a:t>
            </a:r>
            <a:r>
              <a:rPr lang="en-US" dirty="0" err="1"/>
              <a:t>Pfefferminzöl</a:t>
            </a:r>
            <a:r>
              <a:rPr lang="en-US" dirty="0"/>
              <a:t> </a:t>
            </a:r>
            <a:r>
              <a:rPr lang="en-US" dirty="0" err="1"/>
              <a:t>herzustellen</a:t>
            </a:r>
            <a:r>
              <a:rPr lang="en-US" dirty="0"/>
              <a:t>? </a:t>
            </a:r>
            <a:r>
              <a:rPr lang="en-US" dirty="0" err="1"/>
              <a:t>Öle</a:t>
            </a:r>
            <a:r>
              <a:rPr lang="en-US" dirty="0"/>
              <a:t> </a:t>
            </a:r>
            <a:r>
              <a:rPr lang="en-US" dirty="0" err="1"/>
              <a:t>sind</a:t>
            </a:r>
            <a:r>
              <a:rPr lang="en-US" dirty="0"/>
              <a:t> </a:t>
            </a:r>
            <a:r>
              <a:rPr lang="en-US" dirty="0" err="1"/>
              <a:t>extrem</a:t>
            </a:r>
            <a:r>
              <a:rPr lang="en-US" dirty="0"/>
              <a:t> </a:t>
            </a:r>
            <a:r>
              <a:rPr lang="en-US" dirty="0" err="1"/>
              <a:t>wirksam</a:t>
            </a:r>
            <a:r>
              <a:rPr lang="en-US" dirty="0"/>
              <a:t> und </a:t>
            </a:r>
            <a:r>
              <a:rPr lang="en-US" dirty="0" err="1"/>
              <a:t>hochkonzentriert</a:t>
            </a:r>
            <a:r>
              <a:rPr lang="en-US" dirty="0"/>
              <a:t>, das </a:t>
            </a:r>
            <a:r>
              <a:rPr lang="en-US" dirty="0" err="1"/>
              <a:t>macht</a:t>
            </a:r>
            <a:r>
              <a:rPr lang="en-US" dirty="0"/>
              <a:t> </a:t>
            </a:r>
            <a:r>
              <a:rPr lang="en-US" dirty="0" err="1"/>
              <a:t>sie</a:t>
            </a:r>
            <a:r>
              <a:rPr lang="en-US" dirty="0"/>
              <a:t> </a:t>
            </a:r>
            <a:r>
              <a:rPr lang="en-US" dirty="0" err="1"/>
              <a:t>sehr</a:t>
            </a:r>
            <a:r>
              <a:rPr lang="en-US" dirty="0"/>
              <a:t> </a:t>
            </a:r>
            <a:r>
              <a:rPr lang="en-US" dirty="0" err="1"/>
              <a:t>kraftvoll</a:t>
            </a:r>
            <a:r>
              <a:rPr lang="en-US" dirty="0"/>
              <a:t> und so </a:t>
            </a:r>
            <a:r>
              <a:rPr lang="en-US" dirty="0" err="1"/>
              <a:t>schnell</a:t>
            </a:r>
            <a:r>
              <a:rPr lang="en-US" dirty="0"/>
              <a:t> in den </a:t>
            </a:r>
            <a:r>
              <a:rPr lang="en-US" dirty="0" err="1"/>
              <a:t>Resultaten</a:t>
            </a:r>
            <a:r>
              <a:rPr lang="en-US" dirty="0"/>
              <a:t>. </a:t>
            </a:r>
            <a:r>
              <a:rPr lang="en-US" dirty="0" err="1"/>
              <a:t>Über</a:t>
            </a:r>
            <a:r>
              <a:rPr lang="en-US" dirty="0"/>
              <a:t> 5.000 </a:t>
            </a:r>
            <a:r>
              <a:rPr lang="en-US" dirty="0" err="1"/>
              <a:t>Pfund</a:t>
            </a:r>
            <a:r>
              <a:rPr lang="en-US" dirty="0"/>
              <a:t> </a:t>
            </a:r>
            <a:r>
              <a:rPr lang="en-US" dirty="0" err="1"/>
              <a:t>Rosenblüten</a:t>
            </a:r>
            <a:r>
              <a:rPr lang="en-US" dirty="0"/>
              <a:t> </a:t>
            </a:r>
            <a:r>
              <a:rPr lang="en-US" dirty="0" err="1"/>
              <a:t>werden</a:t>
            </a:r>
            <a:r>
              <a:rPr lang="en-US" dirty="0"/>
              <a:t> </a:t>
            </a:r>
            <a:r>
              <a:rPr lang="en-US" dirty="0" err="1"/>
              <a:t>gebraucht</a:t>
            </a:r>
            <a:r>
              <a:rPr lang="en-US" dirty="0"/>
              <a:t>, um 1 </a:t>
            </a:r>
            <a:r>
              <a:rPr lang="en-US" dirty="0" err="1"/>
              <a:t>Pfund</a:t>
            </a:r>
            <a:r>
              <a:rPr lang="en-US" dirty="0"/>
              <a:t> </a:t>
            </a:r>
            <a:r>
              <a:rPr lang="en-US" dirty="0" err="1"/>
              <a:t>reinen</a:t>
            </a:r>
            <a:r>
              <a:rPr lang="en-US" dirty="0"/>
              <a:t> </a:t>
            </a:r>
            <a:r>
              <a:rPr lang="en-US" dirty="0" err="1"/>
              <a:t>Rosenöls</a:t>
            </a:r>
            <a:r>
              <a:rPr lang="en-US" dirty="0"/>
              <a:t> </a:t>
            </a:r>
            <a:r>
              <a:rPr lang="en-US" dirty="0" err="1"/>
              <a:t>herzustellen</a:t>
            </a:r>
            <a:r>
              <a:rPr lang="en-US" dirty="0"/>
              <a:t>: Das </a:t>
            </a:r>
            <a:r>
              <a:rPr lang="en-US" dirty="0" err="1"/>
              <a:t>erklärt</a:t>
            </a:r>
            <a:r>
              <a:rPr lang="en-US" dirty="0"/>
              <a:t>, </a:t>
            </a:r>
            <a:r>
              <a:rPr lang="en-US" dirty="0" err="1"/>
              <a:t>warum</a:t>
            </a:r>
            <a:r>
              <a:rPr lang="en-US" dirty="0"/>
              <a:t> </a:t>
            </a:r>
            <a:r>
              <a:rPr lang="en-US" dirty="0" err="1"/>
              <a:t>Rosenöl</a:t>
            </a:r>
            <a:r>
              <a:rPr lang="en-US" dirty="0"/>
              <a:t> </a:t>
            </a:r>
            <a:r>
              <a:rPr lang="en-US" dirty="0" err="1"/>
              <a:t>eines</a:t>
            </a:r>
            <a:r>
              <a:rPr lang="en-US" dirty="0"/>
              <a:t> der </a:t>
            </a:r>
            <a:r>
              <a:rPr lang="en-US" dirty="0" err="1"/>
              <a:t>teuersten</a:t>
            </a:r>
            <a:r>
              <a:rPr lang="en-US" dirty="0"/>
              <a:t> </a:t>
            </a:r>
            <a:r>
              <a:rPr lang="en-US" dirty="0" err="1"/>
              <a:t>Öle</a:t>
            </a:r>
            <a:r>
              <a:rPr lang="en-US" dirty="0"/>
              <a:t> der Welt </a:t>
            </a:r>
            <a:r>
              <a:rPr lang="en-US" dirty="0" err="1"/>
              <a:t>ist</a:t>
            </a:r>
            <a:r>
              <a:rPr lang="en-US" dirty="0"/>
              <a:t>. Die </a:t>
            </a:r>
            <a:r>
              <a:rPr lang="en-US" dirty="0" err="1"/>
              <a:t>Menge</a:t>
            </a:r>
            <a:r>
              <a:rPr lang="en-US" dirty="0"/>
              <a:t> der </a:t>
            </a:r>
            <a:r>
              <a:rPr lang="en-US" dirty="0" err="1"/>
              <a:t>Rohstoffe</a:t>
            </a:r>
            <a:r>
              <a:rPr lang="en-US" dirty="0"/>
              <a:t>, die </a:t>
            </a:r>
            <a:r>
              <a:rPr lang="en-US" dirty="0" err="1"/>
              <a:t>benötigt</a:t>
            </a:r>
            <a:r>
              <a:rPr lang="en-US" dirty="0"/>
              <a:t> </a:t>
            </a:r>
            <a:r>
              <a:rPr lang="en-US" dirty="0" err="1"/>
              <a:t>werden</a:t>
            </a:r>
            <a:r>
              <a:rPr lang="en-US" dirty="0"/>
              <a:t>, </a:t>
            </a:r>
            <a:r>
              <a:rPr lang="en-US" dirty="0" err="1"/>
              <a:t>ist</a:t>
            </a:r>
            <a:r>
              <a:rPr lang="en-US" dirty="0"/>
              <a:t> von </a:t>
            </a:r>
            <a:r>
              <a:rPr lang="en-US" dirty="0" err="1"/>
              <a:t>Pflanze</a:t>
            </a:r>
            <a:r>
              <a:rPr lang="en-US" dirty="0"/>
              <a:t> </a:t>
            </a:r>
            <a:r>
              <a:rPr lang="en-US" dirty="0" err="1"/>
              <a:t>zu</a:t>
            </a:r>
            <a:r>
              <a:rPr lang="en-US" dirty="0"/>
              <a:t> </a:t>
            </a:r>
            <a:r>
              <a:rPr lang="en-US" dirty="0" err="1"/>
              <a:t>Pflanze</a:t>
            </a:r>
            <a:r>
              <a:rPr lang="en-US" dirty="0"/>
              <a:t> </a:t>
            </a:r>
            <a:r>
              <a:rPr lang="en-US" dirty="0" err="1"/>
              <a:t>unterschiedlich</a:t>
            </a:r>
            <a:r>
              <a:rPr lang="en-US" dirty="0"/>
              <a:t>, </a:t>
            </a:r>
            <a:r>
              <a:rPr lang="en-US" dirty="0" err="1"/>
              <a:t>weswegen</a:t>
            </a:r>
            <a:r>
              <a:rPr lang="en-US" dirty="0"/>
              <a:t> </a:t>
            </a:r>
            <a:r>
              <a:rPr lang="en-US" dirty="0" err="1"/>
              <a:t>einige</a:t>
            </a:r>
            <a:r>
              <a:rPr lang="en-US" dirty="0"/>
              <a:t> </a:t>
            </a:r>
            <a:r>
              <a:rPr lang="en-US" dirty="0" err="1"/>
              <a:t>Öle</a:t>
            </a:r>
            <a:r>
              <a:rPr lang="en-US" dirty="0"/>
              <a:t> </a:t>
            </a:r>
            <a:r>
              <a:rPr lang="en-US" dirty="0" err="1"/>
              <a:t>teurer</a:t>
            </a:r>
            <a:r>
              <a:rPr lang="en-US" dirty="0"/>
              <a:t> </a:t>
            </a:r>
            <a:r>
              <a:rPr lang="en-US" dirty="0" err="1"/>
              <a:t>sind</a:t>
            </a:r>
            <a:r>
              <a:rPr lang="en-US" dirty="0"/>
              <a:t> </a:t>
            </a:r>
            <a:r>
              <a:rPr lang="en-US" dirty="0" err="1"/>
              <a:t>als</a:t>
            </a:r>
            <a:r>
              <a:rPr lang="en-US" dirty="0"/>
              <a:t> </a:t>
            </a:r>
            <a:r>
              <a:rPr lang="en-US" dirty="0" err="1"/>
              <a:t>andere</a:t>
            </a:r>
            <a:r>
              <a:rPr lang="en-US" dirty="0"/>
              <a:t>. </a:t>
            </a:r>
          </a:p>
          <a:p>
            <a:endParaRPr lang="de-DE" baseline="0" dirty="0"/>
          </a:p>
          <a:p>
            <a:r>
              <a:rPr lang="de-DE" baseline="0" dirty="0"/>
              <a:t>Ä</a:t>
            </a:r>
            <a:r>
              <a:rPr lang="en-US" baseline="0" dirty="0" err="1"/>
              <a:t>therische</a:t>
            </a:r>
            <a:r>
              <a:rPr lang="en-US" baseline="0" dirty="0"/>
              <a:t> </a:t>
            </a:r>
            <a:r>
              <a:rPr lang="en-US" baseline="0" dirty="0" err="1"/>
              <a:t>Öle</a:t>
            </a:r>
            <a:r>
              <a:rPr lang="en-US" baseline="0" dirty="0"/>
              <a:t> </a:t>
            </a:r>
            <a:r>
              <a:rPr lang="en-US" baseline="0" dirty="0" err="1"/>
              <a:t>sind</a:t>
            </a:r>
            <a:r>
              <a:rPr lang="en-US" baseline="0" dirty="0"/>
              <a:t> </a:t>
            </a:r>
            <a:r>
              <a:rPr lang="en-US" baseline="0" dirty="0" err="1"/>
              <a:t>auch</a:t>
            </a:r>
            <a:r>
              <a:rPr lang="en-US" baseline="0" dirty="0"/>
              <a:t> </a:t>
            </a:r>
            <a:r>
              <a:rPr lang="en-US" baseline="0" dirty="0" err="1"/>
              <a:t>schnell</a:t>
            </a:r>
            <a:r>
              <a:rPr lang="en-US" baseline="0" dirty="0"/>
              <a:t> </a:t>
            </a:r>
            <a:r>
              <a:rPr lang="en-US" baseline="0" dirty="0" err="1"/>
              <a:t>verdampfbar</a:t>
            </a:r>
            <a:r>
              <a:rPr lang="en-US" baseline="0" dirty="0"/>
              <a:t>, </a:t>
            </a:r>
            <a:r>
              <a:rPr lang="en-US" baseline="0" dirty="0" err="1"/>
              <a:t>sie</a:t>
            </a:r>
            <a:r>
              <a:rPr lang="en-US" baseline="0" dirty="0"/>
              <a:t> </a:t>
            </a:r>
            <a:r>
              <a:rPr lang="en-US" baseline="0" dirty="0" err="1"/>
              <a:t>wechseln</a:t>
            </a:r>
            <a:r>
              <a:rPr lang="en-US" baseline="0" dirty="0"/>
              <a:t> den </a:t>
            </a:r>
            <a:r>
              <a:rPr lang="en-US" baseline="0" dirty="0" err="1"/>
              <a:t>Aggrazustand</a:t>
            </a:r>
            <a:r>
              <a:rPr lang="en-US" baseline="0" dirty="0"/>
              <a:t> </a:t>
            </a:r>
            <a:r>
              <a:rPr lang="en-US" baseline="0" dirty="0" err="1"/>
              <a:t>schnell</a:t>
            </a:r>
            <a:r>
              <a:rPr lang="en-US" baseline="0" dirty="0"/>
              <a:t> von </a:t>
            </a:r>
            <a:r>
              <a:rPr lang="en-US" baseline="0" dirty="0" err="1"/>
              <a:t>flüssig</a:t>
            </a:r>
            <a:r>
              <a:rPr lang="en-US" baseline="0" dirty="0"/>
              <a:t> </a:t>
            </a:r>
            <a:r>
              <a:rPr lang="en-US" baseline="0" dirty="0" err="1"/>
              <a:t>zu</a:t>
            </a:r>
            <a:r>
              <a:rPr lang="en-US" baseline="0" dirty="0"/>
              <a:t> Gas. </a:t>
            </a:r>
            <a:r>
              <a:rPr lang="en-US" baseline="0" dirty="0" err="1"/>
              <a:t>Gib</a:t>
            </a:r>
            <a:r>
              <a:rPr lang="en-US" baseline="0" dirty="0"/>
              <a:t> </a:t>
            </a:r>
            <a:r>
              <a:rPr lang="en-US" baseline="0" dirty="0" err="1"/>
              <a:t>einmal</a:t>
            </a:r>
            <a:r>
              <a:rPr lang="en-US" baseline="0" dirty="0"/>
              <a:t> </a:t>
            </a:r>
            <a:r>
              <a:rPr lang="en-US" baseline="0" dirty="0" err="1"/>
              <a:t>einige</a:t>
            </a:r>
            <a:r>
              <a:rPr lang="en-US" baseline="0" dirty="0"/>
              <a:t> </a:t>
            </a:r>
            <a:r>
              <a:rPr lang="en-US" baseline="0" dirty="0" err="1"/>
              <a:t>Tropfen</a:t>
            </a:r>
            <a:r>
              <a:rPr lang="en-US" baseline="0" dirty="0"/>
              <a:t> </a:t>
            </a:r>
            <a:r>
              <a:rPr lang="en-US" baseline="0" dirty="0" err="1"/>
              <a:t>Öl</a:t>
            </a:r>
            <a:r>
              <a:rPr lang="en-US" baseline="0" dirty="0"/>
              <a:t> auf </a:t>
            </a:r>
            <a:r>
              <a:rPr lang="en-US" baseline="0" dirty="0" err="1"/>
              <a:t>Deine</a:t>
            </a:r>
            <a:r>
              <a:rPr lang="en-US" baseline="0" dirty="0"/>
              <a:t> Hand und </a:t>
            </a:r>
            <a:r>
              <a:rPr lang="en-US" baseline="0" dirty="0" err="1"/>
              <a:t>bedecke</a:t>
            </a:r>
            <a:r>
              <a:rPr lang="en-US" baseline="0" dirty="0"/>
              <a:t> </a:t>
            </a:r>
            <a:r>
              <a:rPr lang="en-US" baseline="0" dirty="0" err="1"/>
              <a:t>damit</a:t>
            </a:r>
            <a:r>
              <a:rPr lang="en-US" baseline="0" dirty="0"/>
              <a:t> </a:t>
            </a:r>
            <a:r>
              <a:rPr lang="en-US" baseline="0" dirty="0" err="1"/>
              <a:t>Deine</a:t>
            </a:r>
            <a:r>
              <a:rPr lang="en-US" baseline="0" dirty="0"/>
              <a:t> </a:t>
            </a:r>
            <a:r>
              <a:rPr lang="en-US" baseline="0" dirty="0" err="1"/>
              <a:t>Nase</a:t>
            </a:r>
            <a:r>
              <a:rPr lang="en-US" baseline="0" dirty="0"/>
              <a:t>. </a:t>
            </a:r>
            <a:r>
              <a:rPr lang="en-US" baseline="0" dirty="0" err="1"/>
              <a:t>Nimm</a:t>
            </a:r>
            <a:r>
              <a:rPr lang="en-US" baseline="0" dirty="0"/>
              <a:t> </a:t>
            </a:r>
            <a:r>
              <a:rPr lang="en-US" baseline="0" dirty="0" err="1"/>
              <a:t>ein</a:t>
            </a:r>
            <a:r>
              <a:rPr lang="en-US" baseline="0" dirty="0"/>
              <a:t> </a:t>
            </a:r>
            <a:r>
              <a:rPr lang="en-US" baseline="0" dirty="0" err="1"/>
              <a:t>paar</a:t>
            </a:r>
            <a:r>
              <a:rPr lang="en-US" baseline="0" dirty="0"/>
              <a:t> </a:t>
            </a:r>
            <a:r>
              <a:rPr lang="en-US" baseline="0" dirty="0" err="1"/>
              <a:t>tiefe</a:t>
            </a:r>
            <a:r>
              <a:rPr lang="en-US" baseline="0" dirty="0"/>
              <a:t> </a:t>
            </a:r>
            <a:r>
              <a:rPr lang="en-US" baseline="0" dirty="0" err="1"/>
              <a:t>Atemzüge</a:t>
            </a:r>
            <a:r>
              <a:rPr lang="en-US" baseline="0" dirty="0"/>
              <a:t> und Du </a:t>
            </a:r>
            <a:r>
              <a:rPr lang="en-US" baseline="0" dirty="0" err="1"/>
              <a:t>wirst</a:t>
            </a:r>
            <a:r>
              <a:rPr lang="en-US" baseline="0" dirty="0"/>
              <a:t> </a:t>
            </a:r>
            <a:r>
              <a:rPr lang="en-US" baseline="0" dirty="0" err="1"/>
              <a:t>feststellen</a:t>
            </a:r>
            <a:r>
              <a:rPr lang="en-US" baseline="0" dirty="0"/>
              <a:t>, </a:t>
            </a:r>
            <a:r>
              <a:rPr lang="en-US" baseline="0" dirty="0" err="1"/>
              <a:t>wie</a:t>
            </a:r>
            <a:r>
              <a:rPr lang="en-US" baseline="0" dirty="0"/>
              <a:t> das Aroma </a:t>
            </a:r>
            <a:r>
              <a:rPr lang="en-US" baseline="0" dirty="0" err="1"/>
              <a:t>Deine</a:t>
            </a:r>
            <a:r>
              <a:rPr lang="en-US" baseline="0" dirty="0"/>
              <a:t> </a:t>
            </a:r>
            <a:r>
              <a:rPr lang="en-US" baseline="0" dirty="0" err="1"/>
              <a:t>Stimmung</a:t>
            </a:r>
            <a:r>
              <a:rPr lang="en-US" baseline="0" dirty="0"/>
              <a:t> und </a:t>
            </a:r>
            <a:r>
              <a:rPr lang="en-US" baseline="0" dirty="0" err="1"/>
              <a:t>Deine</a:t>
            </a:r>
            <a:r>
              <a:rPr lang="en-US" baseline="0" dirty="0"/>
              <a:t> </a:t>
            </a:r>
            <a:r>
              <a:rPr lang="en-US" baseline="0" dirty="0" err="1"/>
              <a:t>Umgebung</a:t>
            </a:r>
            <a:r>
              <a:rPr lang="en-US" baseline="0" dirty="0"/>
              <a:t> positive </a:t>
            </a:r>
            <a:r>
              <a:rPr lang="en-US" baseline="0" dirty="0" err="1"/>
              <a:t>beeinflussen</a:t>
            </a:r>
            <a:r>
              <a:rPr lang="en-US" baseline="0" dirty="0"/>
              <a:t> </a:t>
            </a:r>
            <a:r>
              <a:rPr lang="en-US" baseline="0" dirty="0" err="1"/>
              <a:t>kann</a:t>
            </a:r>
            <a:r>
              <a:rPr lang="en-US" baseline="0" dirty="0"/>
              <a:t>. </a:t>
            </a:r>
          </a:p>
          <a:p>
            <a:endParaRPr lang="de-DE" baseline="0" dirty="0"/>
          </a:p>
          <a:p>
            <a:r>
              <a:rPr lang="de-DE" baseline="0" dirty="0"/>
              <a:t>E</a:t>
            </a:r>
            <a:r>
              <a:rPr lang="en-US" baseline="0" dirty="0"/>
              <a:t>s </a:t>
            </a:r>
            <a:r>
              <a:rPr lang="en-US" baseline="0" dirty="0" err="1"/>
              <a:t>gibt</a:t>
            </a:r>
            <a:r>
              <a:rPr lang="en-US" baseline="0" dirty="0"/>
              <a:t> </a:t>
            </a:r>
            <a:r>
              <a:rPr lang="en-US" baseline="0" dirty="0" err="1"/>
              <a:t>zahllose</a:t>
            </a:r>
            <a:r>
              <a:rPr lang="en-US" baseline="0" dirty="0"/>
              <a:t> </a:t>
            </a:r>
            <a:r>
              <a:rPr lang="en-US" baseline="0" dirty="0" err="1"/>
              <a:t>Arten</a:t>
            </a:r>
            <a:r>
              <a:rPr lang="en-US" baseline="0" dirty="0"/>
              <a:t>, </a:t>
            </a:r>
            <a:r>
              <a:rPr lang="en-US" baseline="0" dirty="0" err="1"/>
              <a:t>ätherische</a:t>
            </a:r>
            <a:r>
              <a:rPr lang="en-US" baseline="0" dirty="0"/>
              <a:t> </a:t>
            </a:r>
            <a:r>
              <a:rPr lang="en-US" baseline="0" dirty="0" err="1"/>
              <a:t>Öle</a:t>
            </a:r>
            <a:r>
              <a:rPr lang="en-US" baseline="0" dirty="0"/>
              <a:t> </a:t>
            </a:r>
            <a:r>
              <a:rPr lang="en-US" baseline="0" dirty="0" err="1"/>
              <a:t>zu</a:t>
            </a:r>
            <a:r>
              <a:rPr lang="en-US" baseline="0" dirty="0"/>
              <a:t> </a:t>
            </a:r>
            <a:r>
              <a:rPr lang="en-US" baseline="0" dirty="0" err="1"/>
              <a:t>nutzen</a:t>
            </a:r>
            <a:r>
              <a:rPr lang="en-US" baseline="0" dirty="0"/>
              <a:t>! </a:t>
            </a:r>
            <a:r>
              <a:rPr lang="en-US" baseline="0" dirty="0" err="1"/>
              <a:t>Ätherische</a:t>
            </a:r>
            <a:r>
              <a:rPr lang="en-US" baseline="0" dirty="0"/>
              <a:t> </a:t>
            </a:r>
            <a:r>
              <a:rPr lang="en-US" baseline="0" dirty="0" err="1"/>
              <a:t>Öle</a:t>
            </a:r>
            <a:r>
              <a:rPr lang="en-US" baseline="0" dirty="0"/>
              <a:t> </a:t>
            </a:r>
            <a:r>
              <a:rPr lang="en-US" baseline="0" dirty="0" err="1"/>
              <a:t>verbessern</a:t>
            </a:r>
            <a:r>
              <a:rPr lang="en-US" baseline="0" dirty="0"/>
              <a:t> das </a:t>
            </a:r>
            <a:r>
              <a:rPr lang="en-US" baseline="0" dirty="0" err="1"/>
              <a:t>Wohlbefinden</a:t>
            </a:r>
            <a:r>
              <a:rPr lang="en-US" baseline="0" dirty="0"/>
              <a:t> auf </a:t>
            </a:r>
            <a:r>
              <a:rPr lang="en-US" baseline="0" dirty="0" err="1"/>
              <a:t>Arten</a:t>
            </a:r>
            <a:r>
              <a:rPr lang="en-US" baseline="0" dirty="0"/>
              <a:t>, die </a:t>
            </a:r>
            <a:r>
              <a:rPr lang="en-US" baseline="0" dirty="0" err="1"/>
              <a:t>wir</a:t>
            </a:r>
            <a:r>
              <a:rPr lang="en-US" baseline="0" dirty="0"/>
              <a:t> </a:t>
            </a:r>
            <a:r>
              <a:rPr lang="en-US" baseline="0" dirty="0" err="1"/>
              <a:t>gerade</a:t>
            </a:r>
            <a:r>
              <a:rPr lang="en-US" baseline="0" dirty="0"/>
              <a:t> </a:t>
            </a:r>
            <a:r>
              <a:rPr lang="en-US" baseline="0" dirty="0" err="1"/>
              <a:t>erst</a:t>
            </a:r>
            <a:r>
              <a:rPr lang="en-US" baseline="0" dirty="0"/>
              <a:t> </a:t>
            </a:r>
            <a:r>
              <a:rPr lang="en-US" baseline="0" dirty="0" err="1"/>
              <a:t>beginnen</a:t>
            </a:r>
            <a:r>
              <a:rPr lang="en-US" baseline="0" dirty="0"/>
              <a:t> </a:t>
            </a:r>
            <a:r>
              <a:rPr lang="en-US" baseline="0" dirty="0" err="1"/>
              <a:t>zu</a:t>
            </a:r>
            <a:r>
              <a:rPr lang="en-US" baseline="0" dirty="0"/>
              <a:t> verstehen.</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5</a:t>
            </a:fld>
            <a:endParaRPr lang="en-US"/>
          </a:p>
        </p:txBody>
      </p:sp>
    </p:spTree>
    <p:extLst>
      <p:ext uri="{BB962C8B-B14F-4D97-AF65-F5344CB8AC3E}">
        <p14:creationId xmlns:p14="http://schemas.microsoft.com/office/powerpoint/2010/main" val="2703506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a:t>Was ist er Unterschied zwischen ätherischen Ölen und anderen Ölen wie Kokosöl oder Mandelöl? Oben werden die beiden Seite an Seite verglichen.</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36</a:t>
            </a:fld>
            <a:endParaRPr lang="en-US"/>
          </a:p>
        </p:txBody>
      </p:sp>
    </p:spTree>
    <p:extLst>
      <p:ext uri="{BB962C8B-B14F-4D97-AF65-F5344CB8AC3E}">
        <p14:creationId xmlns:p14="http://schemas.microsoft.com/office/powerpoint/2010/main" val="879833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Einige Öle sind „heißer“ als andere. „Heiße Öle“ können ein brennendes Gefühl auf der Haut verursachen. Für diejenigen mit empfindlicher Haut rät Young Living, einen Hauttest zu machen vor sie angewendet werden. </a:t>
            </a:r>
            <a:r>
              <a:rPr lang="de-DE" baseline="0" dirty="0" err="1"/>
              <a:t>Beispieler</a:t>
            </a:r>
            <a:r>
              <a:rPr lang="de-DE" baseline="0" dirty="0"/>
              <a:t> „heißer“ Öle sind zum Beispiel Zimt, Nelke, Pfefferminz, Oregano, Thymian, </a:t>
            </a:r>
            <a:r>
              <a:rPr lang="de-DE" baseline="0" dirty="0" err="1"/>
              <a:t>Thieves</a:t>
            </a:r>
            <a:r>
              <a:rPr lang="de-DE" baseline="0" dirty="0"/>
              <a:t> und Ölmischungen, die diese Öle enthalten. Nutze immer ein </a:t>
            </a:r>
            <a:r>
              <a:rPr lang="de-DE" baseline="0" dirty="0" err="1"/>
              <a:t>Trägeröl</a:t>
            </a:r>
            <a:r>
              <a:rPr lang="de-DE" baseline="0" dirty="0"/>
              <a:t>, um diese Öle zu verdünnen bevor Du sie anwendest und verdünne weiter, wenn ein unangenehmes Gefühl entsteht.</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37</a:t>
            </a:fld>
            <a:endParaRPr lang="en-US"/>
          </a:p>
        </p:txBody>
      </p:sp>
    </p:spTree>
    <p:extLst>
      <p:ext uri="{BB962C8B-B14F-4D97-AF65-F5344CB8AC3E}">
        <p14:creationId xmlns:p14="http://schemas.microsoft.com/office/powerpoint/2010/main" val="1534224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77933C"/>
                </a:solidFill>
              </a:rPr>
              <a:t>Du </a:t>
            </a:r>
            <a:r>
              <a:rPr lang="en-US" sz="1200" b="1" dirty="0" err="1">
                <a:solidFill>
                  <a:srgbClr val="77933C"/>
                </a:solidFill>
              </a:rPr>
              <a:t>solltest</a:t>
            </a:r>
            <a:r>
              <a:rPr lang="en-US" sz="1200" b="1" dirty="0">
                <a:solidFill>
                  <a:srgbClr val="77933C"/>
                </a:solidFill>
              </a:rPr>
              <a:t> </a:t>
            </a:r>
            <a:r>
              <a:rPr lang="en-US" sz="1200" b="1" dirty="0" err="1">
                <a:solidFill>
                  <a:srgbClr val="77933C"/>
                </a:solidFill>
              </a:rPr>
              <a:t>ätherische</a:t>
            </a:r>
            <a:r>
              <a:rPr lang="en-US" sz="1200" b="1" dirty="0">
                <a:solidFill>
                  <a:srgbClr val="77933C"/>
                </a:solidFill>
              </a:rPr>
              <a:t> </a:t>
            </a:r>
            <a:r>
              <a:rPr lang="en-US" sz="1200" b="1" dirty="0" err="1">
                <a:solidFill>
                  <a:srgbClr val="77933C"/>
                </a:solidFill>
              </a:rPr>
              <a:t>Öle</a:t>
            </a:r>
            <a:r>
              <a:rPr lang="en-US" sz="1200" b="1" dirty="0">
                <a:solidFill>
                  <a:srgbClr val="77933C"/>
                </a:solidFill>
              </a:rPr>
              <a:t> </a:t>
            </a:r>
            <a:r>
              <a:rPr lang="en-US" sz="1200" b="1" dirty="0" err="1">
                <a:solidFill>
                  <a:srgbClr val="77933C"/>
                </a:solidFill>
              </a:rPr>
              <a:t>nie</a:t>
            </a:r>
            <a:r>
              <a:rPr lang="en-US" sz="1200" b="1" dirty="0">
                <a:solidFill>
                  <a:srgbClr val="77933C"/>
                </a:solidFill>
              </a:rPr>
              <a:t> an den </a:t>
            </a:r>
            <a:r>
              <a:rPr lang="en-US" sz="1200" b="1" dirty="0" err="1">
                <a:solidFill>
                  <a:srgbClr val="77933C"/>
                </a:solidFill>
              </a:rPr>
              <a:t>Augen</a:t>
            </a:r>
            <a:r>
              <a:rPr lang="en-US" sz="1200" b="1" dirty="0">
                <a:solidFill>
                  <a:srgbClr val="77933C"/>
                </a:solidFill>
              </a:rPr>
              <a:t>, in den </a:t>
            </a:r>
            <a:r>
              <a:rPr lang="en-US" sz="1200" b="1" dirty="0" err="1">
                <a:solidFill>
                  <a:srgbClr val="77933C"/>
                </a:solidFill>
              </a:rPr>
              <a:t>Ohren</a:t>
            </a:r>
            <a:r>
              <a:rPr lang="en-US" sz="1200" b="1" dirty="0">
                <a:solidFill>
                  <a:srgbClr val="77933C"/>
                </a:solidFill>
              </a:rPr>
              <a:t> </a:t>
            </a:r>
            <a:r>
              <a:rPr lang="en-US" sz="1200" b="1" dirty="0" err="1">
                <a:solidFill>
                  <a:srgbClr val="77933C"/>
                </a:solidFill>
              </a:rPr>
              <a:t>oder</a:t>
            </a:r>
            <a:r>
              <a:rPr lang="en-US" sz="1200" b="1" dirty="0">
                <a:solidFill>
                  <a:srgbClr val="77933C"/>
                </a:solidFill>
              </a:rPr>
              <a:t> auf </a:t>
            </a:r>
            <a:r>
              <a:rPr lang="en-US" sz="1200" b="1" dirty="0" err="1">
                <a:solidFill>
                  <a:srgbClr val="77933C"/>
                </a:solidFill>
              </a:rPr>
              <a:t>Schleimhhäuten</a:t>
            </a:r>
            <a:r>
              <a:rPr lang="en-US" sz="1200" b="1" dirty="0">
                <a:solidFill>
                  <a:srgbClr val="77933C"/>
                </a:solidFill>
              </a:rPr>
              <a:t> </a:t>
            </a:r>
            <a:r>
              <a:rPr lang="en-US" sz="1200" b="1" dirty="0" err="1">
                <a:solidFill>
                  <a:srgbClr val="77933C"/>
                </a:solidFill>
              </a:rPr>
              <a:t>anwenden</a:t>
            </a:r>
            <a:r>
              <a:rPr lang="en-US" sz="1200" b="1" baseline="0" dirty="0">
                <a:solidFill>
                  <a:srgbClr val="77933C"/>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err="1">
                <a:solidFill>
                  <a:srgbClr val="77933C"/>
                </a:solidFill>
              </a:rPr>
              <a:t>Wenn</a:t>
            </a:r>
            <a:r>
              <a:rPr lang="en-US" sz="1200" b="0" baseline="0" dirty="0">
                <a:solidFill>
                  <a:srgbClr val="77933C"/>
                </a:solidFill>
              </a:rPr>
              <a:t> Du </a:t>
            </a:r>
            <a:r>
              <a:rPr lang="en-US" sz="1200" b="0" baseline="0" dirty="0" err="1">
                <a:solidFill>
                  <a:srgbClr val="77933C"/>
                </a:solidFill>
              </a:rPr>
              <a:t>ätherische</a:t>
            </a:r>
            <a:r>
              <a:rPr lang="en-US" sz="1200" b="0" baseline="0" dirty="0">
                <a:solidFill>
                  <a:srgbClr val="77933C"/>
                </a:solidFill>
              </a:rPr>
              <a:t> </a:t>
            </a:r>
            <a:r>
              <a:rPr lang="en-US" sz="1200" b="0" baseline="0" dirty="0" err="1">
                <a:solidFill>
                  <a:srgbClr val="77933C"/>
                </a:solidFill>
              </a:rPr>
              <a:t>Öle</a:t>
            </a:r>
            <a:r>
              <a:rPr lang="en-US" sz="1200" b="0" baseline="0" dirty="0">
                <a:solidFill>
                  <a:srgbClr val="77933C"/>
                </a:solidFill>
              </a:rPr>
              <a:t> auf </a:t>
            </a:r>
            <a:r>
              <a:rPr lang="en-US" sz="1200" b="0" baseline="0" dirty="0" err="1">
                <a:solidFill>
                  <a:srgbClr val="77933C"/>
                </a:solidFill>
              </a:rPr>
              <a:t>empfindlichen</a:t>
            </a:r>
            <a:r>
              <a:rPr lang="en-US" sz="1200" b="0" baseline="0" dirty="0">
                <a:solidFill>
                  <a:srgbClr val="77933C"/>
                </a:solidFill>
              </a:rPr>
              <a:t> </a:t>
            </a:r>
            <a:r>
              <a:rPr lang="en-US" sz="1200" b="0" baseline="0" dirty="0" err="1">
                <a:solidFill>
                  <a:srgbClr val="77933C"/>
                </a:solidFill>
              </a:rPr>
              <a:t>Stellen</a:t>
            </a:r>
            <a:r>
              <a:rPr lang="en-US" sz="1200" b="0" baseline="0" dirty="0">
                <a:solidFill>
                  <a:srgbClr val="77933C"/>
                </a:solidFill>
              </a:rPr>
              <a:t> </a:t>
            </a:r>
            <a:r>
              <a:rPr lang="en-US" sz="1200" b="0" baseline="0" dirty="0" err="1">
                <a:solidFill>
                  <a:srgbClr val="77933C"/>
                </a:solidFill>
              </a:rPr>
              <a:t>aufträgst</a:t>
            </a:r>
            <a:r>
              <a:rPr lang="en-US" sz="1200" b="0" baseline="0" dirty="0">
                <a:solidFill>
                  <a:srgbClr val="77933C"/>
                </a:solidFill>
              </a:rPr>
              <a:t>, </a:t>
            </a:r>
            <a:r>
              <a:rPr lang="en-US" sz="1200" b="0" baseline="0" dirty="0" err="1">
                <a:solidFill>
                  <a:srgbClr val="77933C"/>
                </a:solidFill>
              </a:rPr>
              <a:t>kann</a:t>
            </a:r>
            <a:r>
              <a:rPr lang="en-US" sz="1200" b="0" baseline="0" dirty="0">
                <a:solidFill>
                  <a:srgbClr val="77933C"/>
                </a:solidFill>
              </a:rPr>
              <a:t> das </a:t>
            </a:r>
            <a:r>
              <a:rPr lang="en-US" sz="1200" b="0" baseline="0" dirty="0" err="1">
                <a:solidFill>
                  <a:srgbClr val="77933C"/>
                </a:solidFill>
              </a:rPr>
              <a:t>intenstive</a:t>
            </a:r>
            <a:r>
              <a:rPr lang="en-US" sz="1200" b="0" baseline="0" dirty="0">
                <a:solidFill>
                  <a:srgbClr val="77933C"/>
                </a:solidFill>
              </a:rPr>
              <a:t> </a:t>
            </a:r>
            <a:r>
              <a:rPr lang="en-US" sz="1200" b="0" baseline="0" dirty="0" err="1">
                <a:solidFill>
                  <a:srgbClr val="77933C"/>
                </a:solidFill>
              </a:rPr>
              <a:t>Reaktionen</a:t>
            </a:r>
            <a:r>
              <a:rPr lang="en-US" sz="1200" b="0" baseline="0" dirty="0">
                <a:solidFill>
                  <a:srgbClr val="77933C"/>
                </a:solidFill>
              </a:rPr>
              <a:t> </a:t>
            </a:r>
            <a:r>
              <a:rPr lang="en-US" sz="1200" b="0" baseline="0" dirty="0" err="1">
                <a:solidFill>
                  <a:srgbClr val="77933C"/>
                </a:solidFill>
              </a:rPr>
              <a:t>zur</a:t>
            </a:r>
            <a:r>
              <a:rPr lang="en-US" sz="1200" b="0" baseline="0" dirty="0">
                <a:solidFill>
                  <a:srgbClr val="77933C"/>
                </a:solidFill>
              </a:rPr>
              <a:t> </a:t>
            </a:r>
            <a:r>
              <a:rPr lang="en-US" sz="1200" b="0" baseline="0" dirty="0" err="1">
                <a:solidFill>
                  <a:srgbClr val="77933C"/>
                </a:solidFill>
              </a:rPr>
              <a:t>Folge</a:t>
            </a:r>
            <a:r>
              <a:rPr lang="en-US" sz="1200" b="0" baseline="0" dirty="0">
                <a:solidFill>
                  <a:srgbClr val="77933C"/>
                </a:solidFill>
              </a:rPr>
              <a:t> </a:t>
            </a:r>
            <a:r>
              <a:rPr lang="en-US" sz="1200" b="0" baseline="0" dirty="0" err="1">
                <a:solidFill>
                  <a:srgbClr val="77933C"/>
                </a:solidFill>
              </a:rPr>
              <a:t>haben</a:t>
            </a:r>
            <a:r>
              <a:rPr lang="en-US" sz="1200" b="0" baseline="0" dirty="0">
                <a:solidFill>
                  <a:srgbClr val="77933C"/>
                </a:solidFill>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b="0" baseline="0" dirty="0">
              <a:solidFill>
                <a:srgbClr val="77933C"/>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b="0" baseline="0" dirty="0">
                <a:solidFill>
                  <a:srgbClr val="77933C"/>
                </a:solidFill>
              </a:rPr>
              <a:t>W</a:t>
            </a:r>
            <a:r>
              <a:rPr lang="en-US" sz="1200" b="0" baseline="0" dirty="0" err="1">
                <a:solidFill>
                  <a:srgbClr val="77933C"/>
                </a:solidFill>
              </a:rPr>
              <a:t>ir</a:t>
            </a:r>
            <a:r>
              <a:rPr lang="en-US" sz="1200" b="0" baseline="0" dirty="0">
                <a:solidFill>
                  <a:srgbClr val="77933C"/>
                </a:solidFill>
              </a:rPr>
              <a:t> </a:t>
            </a:r>
            <a:r>
              <a:rPr lang="en-US" sz="1200" b="0" baseline="0" dirty="0" err="1">
                <a:solidFill>
                  <a:srgbClr val="77933C"/>
                </a:solidFill>
              </a:rPr>
              <a:t>empfehlen</a:t>
            </a:r>
            <a:r>
              <a:rPr lang="en-US" sz="1200" b="0" baseline="0" dirty="0">
                <a:solidFill>
                  <a:srgbClr val="77933C"/>
                </a:solidFill>
              </a:rPr>
              <a:t>, </a:t>
            </a:r>
            <a:r>
              <a:rPr lang="en-US" sz="1200" b="0" baseline="0" dirty="0" err="1">
                <a:solidFill>
                  <a:srgbClr val="77933C"/>
                </a:solidFill>
              </a:rPr>
              <a:t>dass</a:t>
            </a:r>
            <a:r>
              <a:rPr lang="en-US" sz="1200" b="0" baseline="0" dirty="0">
                <a:solidFill>
                  <a:srgbClr val="77933C"/>
                </a:solidFill>
              </a:rPr>
              <a:t> Du </a:t>
            </a:r>
            <a:r>
              <a:rPr lang="en-US" sz="1200" b="0" baseline="0" dirty="0" err="1">
                <a:solidFill>
                  <a:srgbClr val="77933C"/>
                </a:solidFill>
              </a:rPr>
              <a:t>es</a:t>
            </a:r>
            <a:r>
              <a:rPr lang="en-US" sz="1200" b="0" baseline="0" dirty="0">
                <a:solidFill>
                  <a:srgbClr val="77933C"/>
                </a:solidFill>
              </a:rPr>
              <a:t> </a:t>
            </a:r>
            <a:r>
              <a:rPr lang="en-US" sz="1200" b="0" baseline="0" dirty="0" err="1">
                <a:solidFill>
                  <a:srgbClr val="77933C"/>
                </a:solidFill>
              </a:rPr>
              <a:t>vermeidest</a:t>
            </a:r>
            <a:r>
              <a:rPr lang="en-US" sz="1200" b="0" baseline="0" dirty="0">
                <a:solidFill>
                  <a:srgbClr val="77933C"/>
                </a:solidFill>
              </a:rPr>
              <a:t>, </a:t>
            </a:r>
            <a:r>
              <a:rPr lang="en-US" sz="1200" b="0" baseline="0" dirty="0" err="1">
                <a:solidFill>
                  <a:srgbClr val="77933C"/>
                </a:solidFill>
              </a:rPr>
              <a:t>ätherische</a:t>
            </a:r>
            <a:r>
              <a:rPr lang="en-US" sz="1200" b="0" baseline="0" dirty="0">
                <a:solidFill>
                  <a:srgbClr val="77933C"/>
                </a:solidFill>
              </a:rPr>
              <a:t> </a:t>
            </a:r>
            <a:r>
              <a:rPr lang="en-US" sz="1200" b="0" baseline="0" dirty="0" err="1">
                <a:solidFill>
                  <a:srgbClr val="77933C"/>
                </a:solidFill>
              </a:rPr>
              <a:t>Öle</a:t>
            </a:r>
            <a:r>
              <a:rPr lang="en-US" sz="1200" b="0" baseline="0" dirty="0">
                <a:solidFill>
                  <a:srgbClr val="77933C"/>
                </a:solidFill>
              </a:rPr>
              <a:t> auf </a:t>
            </a:r>
            <a:r>
              <a:rPr lang="en-US" sz="1200" b="0" baseline="0" dirty="0" err="1">
                <a:solidFill>
                  <a:srgbClr val="77933C"/>
                </a:solidFill>
              </a:rPr>
              <a:t>empfindliche</a:t>
            </a:r>
            <a:r>
              <a:rPr lang="en-US" sz="1200" b="0" baseline="0" dirty="0">
                <a:solidFill>
                  <a:srgbClr val="77933C"/>
                </a:solidFill>
              </a:rPr>
              <a:t> </a:t>
            </a:r>
            <a:r>
              <a:rPr lang="en-US" sz="1200" b="0" baseline="0" dirty="0" err="1">
                <a:solidFill>
                  <a:srgbClr val="77933C"/>
                </a:solidFill>
              </a:rPr>
              <a:t>Stellen</a:t>
            </a:r>
            <a:r>
              <a:rPr lang="en-US" sz="1200" b="0" baseline="0" dirty="0">
                <a:solidFill>
                  <a:srgbClr val="77933C"/>
                </a:solidFill>
              </a:rPr>
              <a:t> </a:t>
            </a:r>
            <a:r>
              <a:rPr lang="en-US" sz="1200" b="0" baseline="0" dirty="0" err="1">
                <a:solidFill>
                  <a:srgbClr val="77933C"/>
                </a:solidFill>
              </a:rPr>
              <a:t>wie</a:t>
            </a:r>
            <a:r>
              <a:rPr lang="en-US" sz="1200" b="0" baseline="0" dirty="0">
                <a:solidFill>
                  <a:srgbClr val="77933C"/>
                </a:solidFill>
              </a:rPr>
              <a:t> an den </a:t>
            </a:r>
            <a:r>
              <a:rPr lang="en-US" sz="1200" b="0" baseline="0" dirty="0" err="1">
                <a:solidFill>
                  <a:srgbClr val="77933C"/>
                </a:solidFill>
              </a:rPr>
              <a:t>Augen</a:t>
            </a:r>
            <a:r>
              <a:rPr lang="en-US" sz="1200" b="0" baseline="0" dirty="0">
                <a:solidFill>
                  <a:srgbClr val="77933C"/>
                </a:solidFill>
              </a:rPr>
              <a:t>, in den </a:t>
            </a:r>
            <a:r>
              <a:rPr lang="en-US" sz="1200" b="0" baseline="0" dirty="0" err="1">
                <a:solidFill>
                  <a:srgbClr val="77933C"/>
                </a:solidFill>
              </a:rPr>
              <a:t>Ohren</a:t>
            </a:r>
            <a:r>
              <a:rPr lang="en-US" sz="1200" b="0" baseline="0" dirty="0">
                <a:solidFill>
                  <a:srgbClr val="77933C"/>
                </a:solidFill>
              </a:rPr>
              <a:t> und auf </a:t>
            </a:r>
            <a:r>
              <a:rPr lang="en-US" sz="1200" b="0" baseline="0" dirty="0" err="1">
                <a:solidFill>
                  <a:srgbClr val="77933C"/>
                </a:solidFill>
              </a:rPr>
              <a:t>Schleimhäuten</a:t>
            </a:r>
            <a:r>
              <a:rPr lang="en-US" sz="1200" b="0" baseline="0" dirty="0">
                <a:solidFill>
                  <a:srgbClr val="77933C"/>
                </a:solidFill>
              </a:rPr>
              <a:t> </a:t>
            </a:r>
            <a:r>
              <a:rPr lang="en-US" sz="1200" b="0" baseline="0" dirty="0" err="1">
                <a:solidFill>
                  <a:srgbClr val="77933C"/>
                </a:solidFill>
              </a:rPr>
              <a:t>aufzutragen</a:t>
            </a:r>
            <a:r>
              <a:rPr lang="en-US" sz="1200" b="0" baseline="0" dirty="0">
                <a:solidFill>
                  <a:srgbClr val="77933C"/>
                </a:solidFill>
              </a:rPr>
              <a:t>. </a:t>
            </a:r>
            <a:r>
              <a:rPr lang="en-US" sz="1200" b="0" baseline="0" dirty="0" err="1">
                <a:solidFill>
                  <a:srgbClr val="77933C"/>
                </a:solidFill>
              </a:rPr>
              <a:t>Sei</a:t>
            </a:r>
            <a:r>
              <a:rPr lang="en-US" sz="1200" b="0" baseline="0" dirty="0">
                <a:solidFill>
                  <a:srgbClr val="77933C"/>
                </a:solidFill>
              </a:rPr>
              <a:t> </a:t>
            </a:r>
            <a:r>
              <a:rPr lang="en-US" sz="1200" b="0" baseline="0" dirty="0" err="1">
                <a:solidFill>
                  <a:srgbClr val="77933C"/>
                </a:solidFill>
              </a:rPr>
              <a:t>vorsichtig</a:t>
            </a:r>
            <a:r>
              <a:rPr lang="en-US" sz="1200" b="0" baseline="0" dirty="0">
                <a:solidFill>
                  <a:srgbClr val="77933C"/>
                </a:solidFill>
              </a:rPr>
              <a:t> </a:t>
            </a:r>
            <a:r>
              <a:rPr lang="en-US" sz="1200" b="0" baseline="0" dirty="0" err="1">
                <a:solidFill>
                  <a:srgbClr val="77933C"/>
                </a:solidFill>
              </a:rPr>
              <a:t>wenn</a:t>
            </a:r>
            <a:r>
              <a:rPr lang="en-US" sz="1200" b="0" baseline="0" dirty="0">
                <a:solidFill>
                  <a:srgbClr val="77933C"/>
                </a:solidFill>
              </a:rPr>
              <a:t> Du </a:t>
            </a:r>
            <a:r>
              <a:rPr lang="en-US" sz="1200" b="0" baseline="0" dirty="0" err="1">
                <a:solidFill>
                  <a:srgbClr val="77933C"/>
                </a:solidFill>
              </a:rPr>
              <a:t>ätherische</a:t>
            </a:r>
            <a:r>
              <a:rPr lang="en-US" sz="1200" b="0" baseline="0" dirty="0">
                <a:solidFill>
                  <a:srgbClr val="77933C"/>
                </a:solidFill>
              </a:rPr>
              <a:t> </a:t>
            </a:r>
            <a:r>
              <a:rPr lang="en-US" sz="1200" b="0" baseline="0" dirty="0" err="1">
                <a:solidFill>
                  <a:srgbClr val="77933C"/>
                </a:solidFill>
              </a:rPr>
              <a:t>Öle</a:t>
            </a:r>
            <a:r>
              <a:rPr lang="en-US" sz="1200" b="0" baseline="0" dirty="0">
                <a:solidFill>
                  <a:srgbClr val="77933C"/>
                </a:solidFill>
              </a:rPr>
              <a:t> an </a:t>
            </a:r>
            <a:r>
              <a:rPr lang="en-US" sz="1200" b="0" baseline="0" dirty="0" err="1">
                <a:solidFill>
                  <a:srgbClr val="77933C"/>
                </a:solidFill>
              </a:rPr>
              <a:t>empfindlichen</a:t>
            </a:r>
            <a:r>
              <a:rPr lang="en-US" sz="1200" b="0" baseline="0" dirty="0">
                <a:solidFill>
                  <a:srgbClr val="77933C"/>
                </a:solidFill>
              </a:rPr>
              <a:t> </a:t>
            </a:r>
            <a:r>
              <a:rPr lang="en-US" sz="1200" b="0" baseline="0" dirty="0" err="1">
                <a:solidFill>
                  <a:srgbClr val="77933C"/>
                </a:solidFill>
              </a:rPr>
              <a:t>Stellen</a:t>
            </a:r>
            <a:r>
              <a:rPr lang="en-US" sz="1200" b="0" baseline="0" dirty="0">
                <a:solidFill>
                  <a:srgbClr val="77933C"/>
                </a:solidFill>
              </a:rPr>
              <a:t> </a:t>
            </a:r>
            <a:r>
              <a:rPr lang="en-US" sz="1200" b="0" baseline="0" dirty="0" err="1">
                <a:solidFill>
                  <a:srgbClr val="77933C"/>
                </a:solidFill>
              </a:rPr>
              <a:t>benutzt</a:t>
            </a:r>
            <a:r>
              <a:rPr lang="en-US" sz="1200" b="0" baseline="0" dirty="0">
                <a:solidFill>
                  <a:srgbClr val="77933C"/>
                </a:solidFill>
              </a:rPr>
              <a:t> und </a:t>
            </a:r>
            <a:r>
              <a:rPr lang="en-US" sz="1200" b="0" baseline="0" dirty="0" err="1">
                <a:solidFill>
                  <a:srgbClr val="77933C"/>
                </a:solidFill>
              </a:rPr>
              <a:t>stelle</a:t>
            </a:r>
            <a:r>
              <a:rPr lang="en-US" sz="1200" b="0" baseline="0" dirty="0">
                <a:solidFill>
                  <a:srgbClr val="77933C"/>
                </a:solidFill>
              </a:rPr>
              <a:t> </a:t>
            </a:r>
            <a:r>
              <a:rPr lang="en-US" sz="1200" b="0" baseline="0" dirty="0" err="1">
                <a:solidFill>
                  <a:srgbClr val="77933C"/>
                </a:solidFill>
              </a:rPr>
              <a:t>sicher</a:t>
            </a:r>
            <a:r>
              <a:rPr lang="en-US" sz="1200" b="0" baseline="0" dirty="0">
                <a:solidFill>
                  <a:srgbClr val="77933C"/>
                </a:solidFill>
              </a:rPr>
              <a:t>, </a:t>
            </a:r>
            <a:r>
              <a:rPr lang="en-US" sz="1200" b="0" baseline="0" dirty="0" err="1">
                <a:solidFill>
                  <a:srgbClr val="77933C"/>
                </a:solidFill>
              </a:rPr>
              <a:t>dass</a:t>
            </a:r>
            <a:r>
              <a:rPr lang="en-US" sz="1200" b="0" baseline="0" dirty="0">
                <a:solidFill>
                  <a:srgbClr val="77933C"/>
                </a:solidFill>
              </a:rPr>
              <a:t> </a:t>
            </a:r>
            <a:r>
              <a:rPr lang="en-US" sz="1200" b="0" baseline="0" dirty="0" err="1">
                <a:solidFill>
                  <a:srgbClr val="77933C"/>
                </a:solidFill>
              </a:rPr>
              <a:t>sie</a:t>
            </a:r>
            <a:r>
              <a:rPr lang="en-US" sz="1200" b="0" baseline="0" dirty="0">
                <a:solidFill>
                  <a:srgbClr val="77933C"/>
                </a:solidFill>
              </a:rPr>
              <a:t> </a:t>
            </a:r>
            <a:r>
              <a:rPr lang="en-US" sz="1200" b="0" baseline="0" dirty="0" err="1">
                <a:solidFill>
                  <a:srgbClr val="77933C"/>
                </a:solidFill>
              </a:rPr>
              <a:t>dann</a:t>
            </a:r>
            <a:r>
              <a:rPr lang="en-US" sz="1200" b="0" baseline="0" dirty="0">
                <a:solidFill>
                  <a:srgbClr val="77933C"/>
                </a:solidFill>
              </a:rPr>
              <a:t> stark </a:t>
            </a:r>
            <a:r>
              <a:rPr lang="en-US" sz="1200" b="0" baseline="0" dirty="0" err="1">
                <a:solidFill>
                  <a:srgbClr val="77933C"/>
                </a:solidFill>
              </a:rPr>
              <a:t>verdünnt</a:t>
            </a:r>
            <a:r>
              <a:rPr lang="en-US" sz="1200" b="0" baseline="0" dirty="0">
                <a:solidFill>
                  <a:srgbClr val="77933C"/>
                </a:solidFill>
              </a:rPr>
              <a:t> </a:t>
            </a:r>
            <a:r>
              <a:rPr lang="en-US" sz="1200" b="0" baseline="0" dirty="0" err="1">
                <a:solidFill>
                  <a:srgbClr val="77933C"/>
                </a:solidFill>
              </a:rPr>
              <a:t>sind</a:t>
            </a:r>
            <a:r>
              <a:rPr lang="en-US" sz="1200" b="0" baseline="0" dirty="0">
                <a:solidFill>
                  <a:srgbClr val="77933C"/>
                </a:solidFill>
              </a:rPr>
              <a:t>. </a:t>
            </a:r>
            <a:r>
              <a:rPr lang="en-US" sz="1200" b="0" baseline="0" dirty="0" err="1">
                <a:solidFill>
                  <a:srgbClr val="77933C"/>
                </a:solidFill>
              </a:rPr>
              <a:t>Diese</a:t>
            </a:r>
            <a:r>
              <a:rPr lang="en-US" sz="1200" b="0" baseline="0" dirty="0">
                <a:solidFill>
                  <a:srgbClr val="77933C"/>
                </a:solidFill>
              </a:rPr>
              <a:t> </a:t>
            </a:r>
            <a:r>
              <a:rPr lang="en-US" sz="1200" b="0" baseline="0" dirty="0" err="1">
                <a:solidFill>
                  <a:srgbClr val="77933C"/>
                </a:solidFill>
              </a:rPr>
              <a:t>Hautstellen</a:t>
            </a:r>
            <a:r>
              <a:rPr lang="en-US" sz="1200" b="0" baseline="0" dirty="0">
                <a:solidFill>
                  <a:srgbClr val="77933C"/>
                </a:solidFill>
              </a:rPr>
              <a:t> </a:t>
            </a:r>
            <a:r>
              <a:rPr lang="en-US" sz="1200" b="0" baseline="0" dirty="0" err="1">
                <a:solidFill>
                  <a:srgbClr val="77933C"/>
                </a:solidFill>
              </a:rPr>
              <a:t>sind</a:t>
            </a:r>
            <a:r>
              <a:rPr lang="en-US" sz="1200" b="0" baseline="0" dirty="0">
                <a:solidFill>
                  <a:srgbClr val="77933C"/>
                </a:solidFill>
              </a:rPr>
              <a:t> </a:t>
            </a:r>
            <a:r>
              <a:rPr lang="en-US" sz="1200" b="0" baseline="0" dirty="0" err="1">
                <a:solidFill>
                  <a:srgbClr val="77933C"/>
                </a:solidFill>
              </a:rPr>
              <a:t>sensibel</a:t>
            </a:r>
            <a:r>
              <a:rPr lang="en-US" sz="1200" b="0" baseline="0" dirty="0">
                <a:solidFill>
                  <a:srgbClr val="77933C"/>
                </a:solidFill>
              </a:rPr>
              <a:t> und </a:t>
            </a:r>
            <a:r>
              <a:rPr lang="en-US" sz="1200" b="0" baseline="0" dirty="0" err="1">
                <a:solidFill>
                  <a:srgbClr val="77933C"/>
                </a:solidFill>
              </a:rPr>
              <a:t>leicht</a:t>
            </a:r>
            <a:r>
              <a:rPr lang="en-US" sz="1200" b="0" baseline="0" dirty="0">
                <a:solidFill>
                  <a:srgbClr val="77933C"/>
                </a:solidFill>
              </a:rPr>
              <a:t> </a:t>
            </a:r>
            <a:r>
              <a:rPr lang="en-US" sz="1200" b="0" baseline="0" dirty="0" err="1">
                <a:solidFill>
                  <a:srgbClr val="77933C"/>
                </a:solidFill>
              </a:rPr>
              <a:t>zu</a:t>
            </a:r>
            <a:r>
              <a:rPr lang="en-US" sz="1200" b="0" baseline="0" dirty="0">
                <a:solidFill>
                  <a:srgbClr val="77933C"/>
                </a:solidFill>
              </a:rPr>
              <a:t> </a:t>
            </a:r>
            <a:r>
              <a:rPr lang="en-US" sz="1200" b="0" baseline="0" dirty="0" err="1">
                <a:solidFill>
                  <a:srgbClr val="77933C"/>
                </a:solidFill>
              </a:rPr>
              <a:t>irritieren</a:t>
            </a:r>
            <a:r>
              <a:rPr lang="en-US" sz="1200" b="0" baseline="0" dirty="0">
                <a:solidFill>
                  <a:srgbClr val="77933C"/>
                </a:solidFill>
              </a:rPr>
              <a:t>.</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38</a:t>
            </a:fld>
            <a:endParaRPr lang="en-US"/>
          </a:p>
        </p:txBody>
      </p:sp>
    </p:spTree>
    <p:extLst>
      <p:ext uri="{BB962C8B-B14F-4D97-AF65-F5344CB8AC3E}">
        <p14:creationId xmlns:p14="http://schemas.microsoft.com/office/powerpoint/2010/main" val="1140880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65000"/>
                    <a:lumOff val="35000"/>
                  </a:schemeClr>
                </a:solidFill>
                <a:ea typeface="Calibri Regular" charset="0"/>
                <a:cs typeface="Calibri Regular" charset="0"/>
              </a:rPr>
              <a:t>Was </a:t>
            </a:r>
            <a:r>
              <a:rPr lang="en-US" sz="1200" kern="1200" dirty="0" err="1">
                <a:solidFill>
                  <a:schemeClr val="tx1">
                    <a:lumMod val="65000"/>
                    <a:lumOff val="35000"/>
                  </a:schemeClr>
                </a:solidFill>
                <a:ea typeface="Calibri Regular" charset="0"/>
                <a:cs typeface="Calibri Regular" charset="0"/>
              </a:rPr>
              <a:t>ist</a:t>
            </a:r>
            <a:r>
              <a:rPr lang="en-US" sz="1200" kern="1200" dirty="0">
                <a:solidFill>
                  <a:schemeClr val="tx1">
                    <a:lumMod val="65000"/>
                    <a:lumOff val="35000"/>
                  </a:schemeClr>
                </a:solidFill>
                <a:ea typeface="Calibri Regular" charset="0"/>
                <a:cs typeface="Calibri Regular" charset="0"/>
              </a:rPr>
              <a:t> </a:t>
            </a:r>
            <a:r>
              <a:rPr lang="en-US" sz="1200" kern="1200" dirty="0" err="1">
                <a:solidFill>
                  <a:schemeClr val="tx1">
                    <a:lumMod val="65000"/>
                    <a:lumOff val="35000"/>
                  </a:schemeClr>
                </a:solidFill>
                <a:ea typeface="Calibri Regular" charset="0"/>
                <a:cs typeface="Calibri Regular" charset="0"/>
              </a:rPr>
              <a:t>Fotosensitivität</a:t>
            </a:r>
            <a:r>
              <a:rPr lang="en-US" sz="1200" kern="1200" dirty="0">
                <a:solidFill>
                  <a:schemeClr val="tx1">
                    <a:lumMod val="65000"/>
                    <a:lumOff val="35000"/>
                  </a:schemeClr>
                </a:solidFill>
                <a:ea typeface="Calibri Regular" charset="0"/>
                <a:cs typeface="Calibri Regular"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lumMod val="65000"/>
                    <a:lumOff val="35000"/>
                  </a:schemeClr>
                </a:solidFill>
                <a:ea typeface="Calibri Regular" charset="0"/>
                <a:cs typeface="Calibri Regular" charset="0"/>
              </a:rPr>
              <a:t>Zitrusöle enthalten Moleküle, die eine empfindliche Reaktion der Haut auf Sonnenlicht auslösen können. Zitrusöle wie </a:t>
            </a:r>
            <a:r>
              <a:rPr lang="en-US" sz="1200" dirty="0">
                <a:solidFill>
                  <a:schemeClr val="tx1">
                    <a:lumMod val="65000"/>
                    <a:lumOff val="35000"/>
                  </a:schemeClr>
                </a:solidFill>
              </a:rPr>
              <a:t>Orange, </a:t>
            </a:r>
            <a:r>
              <a:rPr lang="en-US" sz="1200" dirty="0" err="1">
                <a:solidFill>
                  <a:schemeClr val="tx1">
                    <a:lumMod val="65000"/>
                    <a:lumOff val="35000"/>
                  </a:schemeClr>
                </a:solidFill>
              </a:rPr>
              <a:t>Zitrone</a:t>
            </a:r>
            <a:r>
              <a:rPr lang="en-US" sz="1200" dirty="0">
                <a:solidFill>
                  <a:schemeClr val="tx1">
                    <a:lumMod val="65000"/>
                    <a:lumOff val="35000"/>
                  </a:schemeClr>
                </a:solidFill>
              </a:rPr>
              <a:t>, Grapefruit, </a:t>
            </a:r>
            <a:r>
              <a:rPr lang="en-US" sz="1200" dirty="0" err="1">
                <a:solidFill>
                  <a:schemeClr val="tx1">
                    <a:lumMod val="65000"/>
                    <a:lumOff val="35000"/>
                  </a:schemeClr>
                </a:solidFill>
              </a:rPr>
              <a:t>Limette</a:t>
            </a:r>
            <a:r>
              <a:rPr lang="en-US" sz="1200" dirty="0">
                <a:solidFill>
                  <a:schemeClr val="tx1">
                    <a:lumMod val="65000"/>
                    <a:lumOff val="35000"/>
                  </a:schemeClr>
                </a:solidFill>
              </a:rPr>
              <a:t>, </a:t>
            </a:r>
            <a:r>
              <a:rPr lang="en-US" sz="1200" dirty="0" err="1">
                <a:solidFill>
                  <a:schemeClr val="tx1">
                    <a:lumMod val="65000"/>
                    <a:lumOff val="35000"/>
                  </a:schemeClr>
                </a:solidFill>
              </a:rPr>
              <a:t>Mandarine</a:t>
            </a:r>
            <a:r>
              <a:rPr lang="en-US" sz="1200" dirty="0">
                <a:solidFill>
                  <a:schemeClr val="tx1">
                    <a:lumMod val="65000"/>
                    <a:lumOff val="35000"/>
                  </a:schemeClr>
                </a:solidFill>
              </a:rPr>
              <a:t>, </a:t>
            </a:r>
            <a:r>
              <a:rPr lang="en-US" sz="1200" dirty="0" err="1">
                <a:solidFill>
                  <a:schemeClr val="tx1">
                    <a:lumMod val="65000"/>
                    <a:lumOff val="35000"/>
                  </a:schemeClr>
                </a:solidFill>
              </a:rPr>
              <a:t>Bergamotte</a:t>
            </a:r>
            <a:r>
              <a:rPr lang="en-US" sz="1200" dirty="0">
                <a:solidFill>
                  <a:schemeClr val="tx1">
                    <a:lumMod val="65000"/>
                    <a:lumOff val="35000"/>
                  </a:schemeClr>
                </a:solidFill>
              </a:rPr>
              <a:t> und </a:t>
            </a:r>
            <a:r>
              <a:rPr lang="en-US" sz="1200" dirty="0" err="1">
                <a:solidFill>
                  <a:schemeClr val="tx1">
                    <a:lumMod val="65000"/>
                    <a:lumOff val="35000"/>
                  </a:schemeClr>
                </a:solidFill>
              </a:rPr>
              <a:t>Mischungen</a:t>
            </a:r>
            <a:r>
              <a:rPr lang="en-US" sz="1200" dirty="0">
                <a:solidFill>
                  <a:schemeClr val="tx1">
                    <a:lumMod val="65000"/>
                    <a:lumOff val="35000"/>
                  </a:schemeClr>
                </a:solidFill>
              </a:rPr>
              <a:t>, die </a:t>
            </a:r>
            <a:r>
              <a:rPr lang="en-US" sz="1200" dirty="0" err="1">
                <a:solidFill>
                  <a:schemeClr val="tx1">
                    <a:lumMod val="65000"/>
                    <a:lumOff val="35000"/>
                  </a:schemeClr>
                </a:solidFill>
              </a:rPr>
              <a:t>diese</a:t>
            </a:r>
            <a:r>
              <a:rPr lang="en-US" sz="1200" dirty="0">
                <a:solidFill>
                  <a:schemeClr val="tx1">
                    <a:lumMod val="65000"/>
                    <a:lumOff val="35000"/>
                  </a:schemeClr>
                </a:solidFill>
              </a:rPr>
              <a:t> </a:t>
            </a:r>
            <a:r>
              <a:rPr lang="en-US" sz="1200" dirty="0" err="1">
                <a:solidFill>
                  <a:schemeClr val="tx1">
                    <a:lumMod val="65000"/>
                    <a:lumOff val="35000"/>
                  </a:schemeClr>
                </a:solidFill>
              </a:rPr>
              <a:t>Öle</a:t>
            </a:r>
            <a:r>
              <a:rPr lang="en-US" sz="1200" dirty="0">
                <a:solidFill>
                  <a:schemeClr val="tx1">
                    <a:lumMod val="65000"/>
                    <a:lumOff val="35000"/>
                  </a:schemeClr>
                </a:solidFill>
              </a:rPr>
              <a:t> </a:t>
            </a:r>
            <a:r>
              <a:rPr lang="en-US" sz="1200" dirty="0" err="1">
                <a:solidFill>
                  <a:schemeClr val="tx1">
                    <a:lumMod val="65000"/>
                    <a:lumOff val="35000"/>
                  </a:schemeClr>
                </a:solidFill>
              </a:rPr>
              <a:t>enthalten</a:t>
            </a:r>
            <a:r>
              <a:rPr lang="en-US" sz="1200" dirty="0">
                <a:solidFill>
                  <a:schemeClr val="tx1">
                    <a:lumMod val="65000"/>
                    <a:lumOff val="35000"/>
                  </a:schemeClr>
                </a:solidFill>
              </a:rPr>
              <a:t>, </a:t>
            </a:r>
            <a:r>
              <a:rPr lang="en-US" sz="1200" dirty="0" err="1">
                <a:solidFill>
                  <a:schemeClr val="tx1">
                    <a:lumMod val="65000"/>
                    <a:lumOff val="35000"/>
                  </a:schemeClr>
                </a:solidFill>
              </a:rPr>
              <a:t>können</a:t>
            </a:r>
            <a:r>
              <a:rPr lang="en-US" sz="1200" dirty="0">
                <a:solidFill>
                  <a:schemeClr val="tx1">
                    <a:lumMod val="65000"/>
                    <a:lumOff val="35000"/>
                  </a:schemeClr>
                </a:solidFill>
              </a:rPr>
              <a:t> </a:t>
            </a:r>
            <a:r>
              <a:rPr lang="en-US" sz="1200" dirty="0" err="1">
                <a:solidFill>
                  <a:schemeClr val="tx1">
                    <a:lumMod val="65000"/>
                    <a:lumOff val="35000"/>
                  </a:schemeClr>
                </a:solidFill>
              </a:rPr>
              <a:t>unangenehm</a:t>
            </a:r>
            <a:r>
              <a:rPr lang="en-US" sz="1200" dirty="0">
                <a:solidFill>
                  <a:schemeClr val="tx1">
                    <a:lumMod val="65000"/>
                    <a:lumOff val="35000"/>
                  </a:schemeClr>
                </a:solidFill>
              </a:rPr>
              <a:t> auf der </a:t>
            </a:r>
            <a:r>
              <a:rPr lang="en-US" sz="1200" dirty="0" err="1">
                <a:solidFill>
                  <a:schemeClr val="tx1">
                    <a:lumMod val="65000"/>
                    <a:lumOff val="35000"/>
                  </a:schemeClr>
                </a:solidFill>
              </a:rPr>
              <a:t>Haut</a:t>
            </a:r>
            <a:r>
              <a:rPr lang="en-US" sz="1200" dirty="0">
                <a:solidFill>
                  <a:schemeClr val="tx1">
                    <a:lumMod val="65000"/>
                    <a:lumOff val="35000"/>
                  </a:schemeClr>
                </a:solidFill>
              </a:rPr>
              <a:t> sein, </a:t>
            </a:r>
            <a:r>
              <a:rPr lang="en-US" sz="1200" dirty="0" err="1">
                <a:solidFill>
                  <a:schemeClr val="tx1">
                    <a:lumMod val="65000"/>
                    <a:lumOff val="35000"/>
                  </a:schemeClr>
                </a:solidFill>
              </a:rPr>
              <a:t>wenn</a:t>
            </a:r>
            <a:r>
              <a:rPr lang="en-US" sz="1200" dirty="0">
                <a:solidFill>
                  <a:schemeClr val="tx1">
                    <a:lumMod val="65000"/>
                    <a:lumOff val="35000"/>
                  </a:schemeClr>
                </a:solidFill>
              </a:rPr>
              <a:t> </a:t>
            </a:r>
            <a:r>
              <a:rPr lang="en-US" sz="1200" dirty="0" err="1">
                <a:solidFill>
                  <a:schemeClr val="tx1">
                    <a:lumMod val="65000"/>
                    <a:lumOff val="35000"/>
                  </a:schemeClr>
                </a:solidFill>
              </a:rPr>
              <a:t>diese</a:t>
            </a:r>
            <a:r>
              <a:rPr lang="en-US" sz="1200" dirty="0">
                <a:solidFill>
                  <a:schemeClr val="tx1">
                    <a:lumMod val="65000"/>
                    <a:lumOff val="35000"/>
                  </a:schemeClr>
                </a:solidFill>
              </a:rPr>
              <a:t> 12-48 </a:t>
            </a:r>
            <a:r>
              <a:rPr lang="en-US" sz="1200" dirty="0" err="1">
                <a:solidFill>
                  <a:schemeClr val="tx1">
                    <a:lumMod val="65000"/>
                    <a:lumOff val="35000"/>
                  </a:schemeClr>
                </a:solidFill>
              </a:rPr>
              <a:t>Stunden</a:t>
            </a:r>
            <a:r>
              <a:rPr lang="en-US" sz="1200" dirty="0">
                <a:solidFill>
                  <a:schemeClr val="tx1">
                    <a:lumMod val="65000"/>
                    <a:lumOff val="35000"/>
                  </a:schemeClr>
                </a:solidFill>
              </a:rPr>
              <a:t> </a:t>
            </a:r>
            <a:r>
              <a:rPr lang="en-US" sz="1200" dirty="0" err="1">
                <a:solidFill>
                  <a:schemeClr val="tx1">
                    <a:lumMod val="65000"/>
                    <a:lumOff val="35000"/>
                  </a:schemeClr>
                </a:solidFill>
              </a:rPr>
              <a:t>nach</a:t>
            </a:r>
            <a:r>
              <a:rPr lang="en-US" sz="1200" dirty="0">
                <a:solidFill>
                  <a:schemeClr val="tx1">
                    <a:lumMod val="65000"/>
                    <a:lumOff val="35000"/>
                  </a:schemeClr>
                </a:solidFill>
              </a:rPr>
              <a:t> </a:t>
            </a:r>
            <a:r>
              <a:rPr lang="en-US" sz="1200" dirty="0" err="1">
                <a:solidFill>
                  <a:schemeClr val="tx1">
                    <a:lumMod val="65000"/>
                    <a:lumOff val="35000"/>
                  </a:schemeClr>
                </a:solidFill>
              </a:rPr>
              <a:t>dem</a:t>
            </a:r>
            <a:r>
              <a:rPr lang="en-US" sz="1200" dirty="0">
                <a:solidFill>
                  <a:schemeClr val="tx1">
                    <a:lumMod val="65000"/>
                    <a:lumOff val="35000"/>
                  </a:schemeClr>
                </a:solidFill>
              </a:rPr>
              <a:t> </a:t>
            </a:r>
            <a:r>
              <a:rPr lang="en-US" sz="1200" dirty="0" err="1">
                <a:solidFill>
                  <a:schemeClr val="tx1">
                    <a:lumMod val="65000"/>
                    <a:lumOff val="35000"/>
                  </a:schemeClr>
                </a:solidFill>
              </a:rPr>
              <a:t>Auftragen</a:t>
            </a:r>
            <a:r>
              <a:rPr lang="en-US" sz="1200" dirty="0">
                <a:solidFill>
                  <a:schemeClr val="tx1">
                    <a:lumMod val="65000"/>
                    <a:lumOff val="35000"/>
                  </a:schemeClr>
                </a:solidFill>
              </a:rPr>
              <a:t> an die </a:t>
            </a:r>
            <a:r>
              <a:rPr lang="en-US" sz="1200" dirty="0" err="1">
                <a:solidFill>
                  <a:schemeClr val="tx1">
                    <a:lumMod val="65000"/>
                    <a:lumOff val="35000"/>
                  </a:schemeClr>
                </a:solidFill>
              </a:rPr>
              <a:t>Sonne</a:t>
            </a:r>
            <a:r>
              <a:rPr lang="en-US" sz="1200" dirty="0">
                <a:solidFill>
                  <a:schemeClr val="tx1">
                    <a:lumMod val="65000"/>
                    <a:lumOff val="35000"/>
                  </a:schemeClr>
                </a:solidFill>
              </a:rPr>
              <a:t> </a:t>
            </a:r>
            <a:r>
              <a:rPr lang="en-US" sz="1200" dirty="0" err="1">
                <a:solidFill>
                  <a:schemeClr val="tx1">
                    <a:lumMod val="65000"/>
                    <a:lumOff val="35000"/>
                  </a:schemeClr>
                </a:solidFill>
              </a:rPr>
              <a:t>gelangt</a:t>
            </a:r>
            <a:r>
              <a:rPr lang="en-US" sz="1200" dirty="0">
                <a:solidFill>
                  <a:schemeClr val="tx1">
                    <a:lumMod val="65000"/>
                    <a:lumOff val="35000"/>
                  </a:schemeClr>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lumMod val="65000"/>
                  <a:lumOff val="35000"/>
                </a:schemeClr>
              </a:solidFill>
              <a:ea typeface="Calibri Regular" charset="0"/>
              <a:cs typeface="Calibri Regular"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lumMod val="65000"/>
                    <a:lumOff val="35000"/>
                  </a:schemeClr>
                </a:solidFill>
                <a:ea typeface="Calibri Regular" charset="0"/>
                <a:cs typeface="Calibri Regular" charset="0"/>
              </a:rPr>
              <a:t>W</a:t>
            </a:r>
            <a:r>
              <a:rPr lang="en-US" sz="1200" kern="1200" dirty="0" err="1">
                <a:solidFill>
                  <a:schemeClr val="tx1">
                    <a:lumMod val="65000"/>
                    <a:lumOff val="35000"/>
                  </a:schemeClr>
                </a:solidFill>
                <a:ea typeface="Calibri Regular" charset="0"/>
                <a:cs typeface="Calibri Regular" charset="0"/>
              </a:rPr>
              <a:t>enn</a:t>
            </a:r>
            <a:r>
              <a:rPr lang="en-US" sz="1200" kern="1200" dirty="0">
                <a:solidFill>
                  <a:schemeClr val="tx1">
                    <a:lumMod val="65000"/>
                    <a:lumOff val="35000"/>
                  </a:schemeClr>
                </a:solidFill>
                <a:ea typeface="Calibri Regular" charset="0"/>
                <a:cs typeface="Calibri Regular" charset="0"/>
              </a:rPr>
              <a:t> Du </a:t>
            </a:r>
            <a:r>
              <a:rPr lang="en-US" sz="1200" kern="1200" dirty="0" err="1">
                <a:solidFill>
                  <a:schemeClr val="tx1">
                    <a:lumMod val="65000"/>
                    <a:lumOff val="35000"/>
                  </a:schemeClr>
                </a:solidFill>
                <a:ea typeface="Calibri Regular" charset="0"/>
                <a:cs typeface="Calibri Regular" charset="0"/>
              </a:rPr>
              <a:t>planst</a:t>
            </a:r>
            <a:r>
              <a:rPr lang="en-US" sz="1200" kern="1200" dirty="0">
                <a:solidFill>
                  <a:schemeClr val="tx1">
                    <a:lumMod val="65000"/>
                    <a:lumOff val="35000"/>
                  </a:schemeClr>
                </a:solidFill>
                <a:ea typeface="Calibri Regular" charset="0"/>
                <a:cs typeface="Calibri Regular" charset="0"/>
              </a:rPr>
              <a:t>, in die </a:t>
            </a:r>
            <a:r>
              <a:rPr lang="en-US" sz="1200" kern="1200" dirty="0" err="1">
                <a:solidFill>
                  <a:schemeClr val="tx1">
                    <a:lumMod val="65000"/>
                    <a:lumOff val="35000"/>
                  </a:schemeClr>
                </a:solidFill>
                <a:ea typeface="Calibri Regular" charset="0"/>
                <a:cs typeface="Calibri Regular" charset="0"/>
              </a:rPr>
              <a:t>Sonne</a:t>
            </a:r>
            <a:r>
              <a:rPr lang="en-US" sz="1200" kern="1200" dirty="0">
                <a:solidFill>
                  <a:schemeClr val="tx1">
                    <a:lumMod val="65000"/>
                    <a:lumOff val="35000"/>
                  </a:schemeClr>
                </a:solidFill>
                <a:ea typeface="Calibri Regular" charset="0"/>
                <a:cs typeface="Calibri Regular" charset="0"/>
              </a:rPr>
              <a:t> </a:t>
            </a:r>
            <a:r>
              <a:rPr lang="en-US" sz="1200" kern="1200" dirty="0" err="1">
                <a:solidFill>
                  <a:schemeClr val="tx1">
                    <a:lumMod val="65000"/>
                    <a:lumOff val="35000"/>
                  </a:schemeClr>
                </a:solidFill>
                <a:ea typeface="Calibri Regular" charset="0"/>
                <a:cs typeface="Calibri Regular" charset="0"/>
              </a:rPr>
              <a:t>zu</a:t>
            </a:r>
            <a:r>
              <a:rPr lang="en-US" sz="1200" kern="1200" dirty="0">
                <a:solidFill>
                  <a:schemeClr val="tx1">
                    <a:lumMod val="65000"/>
                    <a:lumOff val="35000"/>
                  </a:schemeClr>
                </a:solidFill>
                <a:ea typeface="Calibri Regular" charset="0"/>
                <a:cs typeface="Calibri Regular" charset="0"/>
              </a:rPr>
              <a:t> </a:t>
            </a:r>
            <a:r>
              <a:rPr lang="en-US" sz="1200" kern="1200" dirty="0" err="1">
                <a:solidFill>
                  <a:schemeClr val="tx1">
                    <a:lumMod val="65000"/>
                    <a:lumOff val="35000"/>
                  </a:schemeClr>
                </a:solidFill>
                <a:ea typeface="Calibri Regular" charset="0"/>
                <a:cs typeface="Calibri Regular" charset="0"/>
              </a:rPr>
              <a:t>gehen</a:t>
            </a:r>
            <a:r>
              <a:rPr lang="en-US" sz="1200" kern="1200" dirty="0">
                <a:solidFill>
                  <a:schemeClr val="tx1">
                    <a:lumMod val="65000"/>
                    <a:lumOff val="35000"/>
                  </a:schemeClr>
                </a:solidFill>
                <a:ea typeface="Calibri Regular" charset="0"/>
                <a:cs typeface="Calibri Regular" charset="0"/>
              </a:rPr>
              <a:t>, </a:t>
            </a:r>
            <a:r>
              <a:rPr lang="en-US" sz="1200" kern="1200" dirty="0" err="1">
                <a:solidFill>
                  <a:schemeClr val="tx1">
                    <a:lumMod val="65000"/>
                    <a:lumOff val="35000"/>
                  </a:schemeClr>
                </a:solidFill>
                <a:ea typeface="Calibri Regular" charset="0"/>
                <a:cs typeface="Calibri Regular" charset="0"/>
              </a:rPr>
              <a:t>ist</a:t>
            </a:r>
            <a:r>
              <a:rPr lang="en-US" sz="1200" kern="1200" dirty="0">
                <a:solidFill>
                  <a:schemeClr val="tx1">
                    <a:lumMod val="65000"/>
                    <a:lumOff val="35000"/>
                  </a:schemeClr>
                </a:solidFill>
                <a:ea typeface="Calibri Regular" charset="0"/>
                <a:cs typeface="Calibri Regular" charset="0"/>
              </a:rPr>
              <a:t> </a:t>
            </a:r>
            <a:r>
              <a:rPr lang="en-US" sz="1200" kern="1200" dirty="0" err="1">
                <a:solidFill>
                  <a:schemeClr val="tx1">
                    <a:lumMod val="65000"/>
                    <a:lumOff val="35000"/>
                  </a:schemeClr>
                </a:solidFill>
                <a:ea typeface="Calibri Regular" charset="0"/>
                <a:cs typeface="Calibri Regular" charset="0"/>
              </a:rPr>
              <a:t>es</a:t>
            </a:r>
            <a:r>
              <a:rPr lang="en-US" sz="1200" kern="1200" dirty="0">
                <a:solidFill>
                  <a:schemeClr val="tx1">
                    <a:lumMod val="65000"/>
                    <a:lumOff val="35000"/>
                  </a:schemeClr>
                </a:solidFill>
                <a:ea typeface="Calibri Regular" charset="0"/>
                <a:cs typeface="Calibri Regular" charset="0"/>
              </a:rPr>
              <a:t> am </a:t>
            </a:r>
            <a:r>
              <a:rPr lang="en-US" sz="1200" kern="1200" dirty="0" err="1">
                <a:solidFill>
                  <a:schemeClr val="tx1">
                    <a:lumMod val="65000"/>
                    <a:lumOff val="35000"/>
                  </a:schemeClr>
                </a:solidFill>
                <a:ea typeface="Calibri Regular" charset="0"/>
                <a:cs typeface="Calibri Regular" charset="0"/>
              </a:rPr>
              <a:t>Besten</a:t>
            </a:r>
            <a:r>
              <a:rPr lang="en-US" sz="1200" kern="1200" dirty="0">
                <a:solidFill>
                  <a:schemeClr val="tx1">
                    <a:lumMod val="65000"/>
                    <a:lumOff val="35000"/>
                  </a:schemeClr>
                </a:solidFill>
                <a:ea typeface="Calibri Regular" charset="0"/>
                <a:cs typeface="Calibri Regular" charset="0"/>
              </a:rPr>
              <a:t>, </a:t>
            </a:r>
            <a:r>
              <a:rPr lang="en-US" sz="1200" kern="1200" dirty="0" err="1">
                <a:solidFill>
                  <a:schemeClr val="tx1">
                    <a:lumMod val="65000"/>
                    <a:lumOff val="35000"/>
                  </a:schemeClr>
                </a:solidFill>
                <a:ea typeface="Calibri Regular" charset="0"/>
                <a:cs typeface="Calibri Regular" charset="0"/>
              </a:rPr>
              <a:t>wenn</a:t>
            </a:r>
            <a:r>
              <a:rPr lang="en-US" sz="1200" kern="1200" dirty="0">
                <a:solidFill>
                  <a:schemeClr val="tx1">
                    <a:lumMod val="65000"/>
                    <a:lumOff val="35000"/>
                  </a:schemeClr>
                </a:solidFill>
                <a:ea typeface="Calibri Regular" charset="0"/>
                <a:cs typeface="Calibri Regular" charset="0"/>
              </a:rPr>
              <a:t> Du </a:t>
            </a:r>
            <a:r>
              <a:rPr lang="en-US" sz="1200" kern="1200" dirty="0" err="1">
                <a:solidFill>
                  <a:schemeClr val="tx1">
                    <a:lumMod val="65000"/>
                    <a:lumOff val="35000"/>
                  </a:schemeClr>
                </a:solidFill>
                <a:ea typeface="Calibri Regular" charset="0"/>
                <a:cs typeface="Calibri Regular" charset="0"/>
              </a:rPr>
              <a:t>Zitrusöle</a:t>
            </a:r>
            <a:r>
              <a:rPr lang="en-US" sz="1200" kern="1200" dirty="0">
                <a:solidFill>
                  <a:schemeClr val="tx1">
                    <a:lumMod val="65000"/>
                    <a:lumOff val="35000"/>
                  </a:schemeClr>
                </a:solidFill>
                <a:ea typeface="Calibri Regular" charset="0"/>
                <a:cs typeface="Calibri Regular" charset="0"/>
              </a:rPr>
              <a:t> </a:t>
            </a:r>
            <a:r>
              <a:rPr lang="en-US" sz="1200" kern="1200" dirty="0" err="1">
                <a:solidFill>
                  <a:schemeClr val="tx1">
                    <a:lumMod val="65000"/>
                    <a:lumOff val="35000"/>
                  </a:schemeClr>
                </a:solidFill>
                <a:ea typeface="Calibri Regular" charset="0"/>
                <a:cs typeface="Calibri Regular" charset="0"/>
              </a:rPr>
              <a:t>verdünnst</a:t>
            </a:r>
            <a:r>
              <a:rPr lang="en-US" sz="1200" kern="1200" dirty="0">
                <a:solidFill>
                  <a:schemeClr val="tx1">
                    <a:lumMod val="65000"/>
                    <a:lumOff val="35000"/>
                  </a:schemeClr>
                </a:solidFill>
                <a:ea typeface="Calibri Regular" charset="0"/>
                <a:cs typeface="Calibri Regular" charset="0"/>
              </a:rPr>
              <a:t> und </a:t>
            </a:r>
            <a:r>
              <a:rPr lang="en-US" sz="1200" kern="1200" dirty="0" err="1">
                <a:solidFill>
                  <a:schemeClr val="tx1">
                    <a:lumMod val="65000"/>
                    <a:lumOff val="35000"/>
                  </a:schemeClr>
                </a:solidFill>
                <a:ea typeface="Calibri Regular" charset="0"/>
                <a:cs typeface="Calibri Regular" charset="0"/>
              </a:rPr>
              <a:t>dann</a:t>
            </a:r>
            <a:r>
              <a:rPr lang="en-US" sz="1200" kern="1200" dirty="0">
                <a:solidFill>
                  <a:schemeClr val="tx1">
                    <a:lumMod val="65000"/>
                    <a:lumOff val="35000"/>
                  </a:schemeClr>
                </a:solidFill>
                <a:ea typeface="Calibri Regular" charset="0"/>
                <a:cs typeface="Calibri Regular" charset="0"/>
              </a:rPr>
              <a:t> auf </a:t>
            </a:r>
            <a:r>
              <a:rPr lang="en-US" sz="1200" kern="1200" dirty="0" err="1">
                <a:solidFill>
                  <a:schemeClr val="tx1">
                    <a:lumMod val="65000"/>
                    <a:lumOff val="35000"/>
                  </a:schemeClr>
                </a:solidFill>
                <a:ea typeface="Calibri Regular" charset="0"/>
                <a:cs typeface="Calibri Regular" charset="0"/>
              </a:rPr>
              <a:t>Hautpartien</a:t>
            </a:r>
            <a:r>
              <a:rPr lang="en-US" sz="1200" kern="1200" dirty="0">
                <a:solidFill>
                  <a:schemeClr val="tx1">
                    <a:lumMod val="65000"/>
                    <a:lumOff val="35000"/>
                  </a:schemeClr>
                </a:solidFill>
                <a:ea typeface="Calibri Regular" charset="0"/>
                <a:cs typeface="Calibri Regular" charset="0"/>
              </a:rPr>
              <a:t> </a:t>
            </a:r>
            <a:r>
              <a:rPr lang="en-US" sz="1200" kern="1200" dirty="0" err="1">
                <a:solidFill>
                  <a:schemeClr val="tx1">
                    <a:lumMod val="65000"/>
                    <a:lumOff val="35000"/>
                  </a:schemeClr>
                </a:solidFill>
                <a:ea typeface="Calibri Regular" charset="0"/>
                <a:cs typeface="Calibri Regular" charset="0"/>
              </a:rPr>
              <a:t>aufträgst</a:t>
            </a:r>
            <a:r>
              <a:rPr lang="en-US" sz="1200" kern="1200" dirty="0">
                <a:solidFill>
                  <a:schemeClr val="tx1">
                    <a:lumMod val="65000"/>
                    <a:lumOff val="35000"/>
                  </a:schemeClr>
                </a:solidFill>
                <a:ea typeface="Calibri Regular" charset="0"/>
                <a:cs typeface="Calibri Regular" charset="0"/>
              </a:rPr>
              <a:t>, die </a:t>
            </a:r>
            <a:r>
              <a:rPr lang="en-US" sz="1200" kern="1200" dirty="0" err="1">
                <a:solidFill>
                  <a:schemeClr val="tx1">
                    <a:lumMod val="65000"/>
                    <a:lumOff val="35000"/>
                  </a:schemeClr>
                </a:solidFill>
                <a:ea typeface="Calibri Regular" charset="0"/>
                <a:cs typeface="Calibri Regular" charset="0"/>
              </a:rPr>
              <a:t>nicht</a:t>
            </a:r>
            <a:r>
              <a:rPr lang="en-US" sz="1200" kern="1200" dirty="0">
                <a:solidFill>
                  <a:schemeClr val="tx1">
                    <a:lumMod val="65000"/>
                    <a:lumOff val="35000"/>
                  </a:schemeClr>
                </a:solidFill>
                <a:ea typeface="Calibri Regular" charset="0"/>
                <a:cs typeface="Calibri Regular" charset="0"/>
              </a:rPr>
              <a:t> </a:t>
            </a:r>
            <a:r>
              <a:rPr lang="en-US" sz="1200" kern="1200" dirty="0" err="1">
                <a:solidFill>
                  <a:schemeClr val="tx1">
                    <a:lumMod val="65000"/>
                    <a:lumOff val="35000"/>
                  </a:schemeClr>
                </a:solidFill>
                <a:ea typeface="Calibri Regular" charset="0"/>
                <a:cs typeface="Calibri Regular" charset="0"/>
              </a:rPr>
              <a:t>direkt</a:t>
            </a:r>
            <a:r>
              <a:rPr lang="en-US" sz="1200" kern="1200" dirty="0">
                <a:solidFill>
                  <a:schemeClr val="tx1">
                    <a:lumMod val="65000"/>
                    <a:lumOff val="35000"/>
                  </a:schemeClr>
                </a:solidFill>
                <a:ea typeface="Calibri Regular" charset="0"/>
                <a:cs typeface="Calibri Regular" charset="0"/>
              </a:rPr>
              <a:t> der </a:t>
            </a:r>
            <a:r>
              <a:rPr lang="en-US" sz="1200" kern="1200" dirty="0" err="1">
                <a:solidFill>
                  <a:schemeClr val="tx1">
                    <a:lumMod val="65000"/>
                    <a:lumOff val="35000"/>
                  </a:schemeClr>
                </a:solidFill>
                <a:ea typeface="Calibri Regular" charset="0"/>
                <a:cs typeface="Calibri Regular" charset="0"/>
              </a:rPr>
              <a:t>Sonne</a:t>
            </a:r>
            <a:r>
              <a:rPr lang="en-US" sz="1200" kern="1200" dirty="0">
                <a:solidFill>
                  <a:schemeClr val="tx1">
                    <a:lumMod val="65000"/>
                    <a:lumOff val="35000"/>
                  </a:schemeClr>
                </a:solidFill>
                <a:ea typeface="Calibri Regular" charset="0"/>
                <a:cs typeface="Calibri Regular" charset="0"/>
              </a:rPr>
              <a:t>/UV </a:t>
            </a:r>
            <a:r>
              <a:rPr lang="en-US" sz="1200" kern="1200" dirty="0" err="1">
                <a:solidFill>
                  <a:schemeClr val="tx1">
                    <a:lumMod val="65000"/>
                    <a:lumOff val="35000"/>
                  </a:schemeClr>
                </a:solidFill>
                <a:ea typeface="Calibri Regular" charset="0"/>
                <a:cs typeface="Calibri Regular" charset="0"/>
              </a:rPr>
              <a:t>Strahlen</a:t>
            </a:r>
            <a:r>
              <a:rPr lang="en-US" sz="1200" kern="1200" dirty="0">
                <a:solidFill>
                  <a:schemeClr val="tx1">
                    <a:lumMod val="65000"/>
                    <a:lumOff val="35000"/>
                  </a:schemeClr>
                </a:solidFill>
                <a:ea typeface="Calibri Regular" charset="0"/>
                <a:cs typeface="Calibri Regular" charset="0"/>
              </a:rPr>
              <a:t> </a:t>
            </a:r>
            <a:r>
              <a:rPr lang="en-US" sz="1200" kern="1200" dirty="0" err="1">
                <a:solidFill>
                  <a:schemeClr val="tx1">
                    <a:lumMod val="65000"/>
                    <a:lumOff val="35000"/>
                  </a:schemeClr>
                </a:solidFill>
                <a:ea typeface="Calibri Regular" charset="0"/>
                <a:cs typeface="Calibri Regular" charset="0"/>
              </a:rPr>
              <a:t>ausgesetzt</a:t>
            </a:r>
            <a:r>
              <a:rPr lang="en-US" sz="1200" kern="1200" dirty="0">
                <a:solidFill>
                  <a:schemeClr val="tx1">
                    <a:lumMod val="65000"/>
                    <a:lumOff val="35000"/>
                  </a:schemeClr>
                </a:solidFill>
                <a:ea typeface="Calibri Regular" charset="0"/>
                <a:cs typeface="Calibri Regular" charset="0"/>
              </a:rPr>
              <a:t> </a:t>
            </a:r>
            <a:r>
              <a:rPr lang="en-US" sz="1200" kern="1200" dirty="0" err="1">
                <a:solidFill>
                  <a:schemeClr val="tx1">
                    <a:lumMod val="65000"/>
                    <a:lumOff val="35000"/>
                  </a:schemeClr>
                </a:solidFill>
                <a:ea typeface="Calibri Regular" charset="0"/>
                <a:cs typeface="Calibri Regular" charset="0"/>
              </a:rPr>
              <a:t>sind</a:t>
            </a:r>
            <a:r>
              <a:rPr lang="en-US" sz="1200" kern="1200" dirty="0">
                <a:solidFill>
                  <a:schemeClr val="tx1">
                    <a:lumMod val="65000"/>
                    <a:lumOff val="35000"/>
                  </a:schemeClr>
                </a:solidFill>
                <a:ea typeface="Calibri Regular" charset="0"/>
                <a:cs typeface="Calibri Regular" charset="0"/>
              </a:rPr>
              <a:t>. </a:t>
            </a:r>
            <a:endParaRPr lang="en-US" baseline="0" dirty="0"/>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39</a:t>
            </a:fld>
            <a:endParaRPr lang="en-US"/>
          </a:p>
        </p:txBody>
      </p:sp>
    </p:spTree>
    <p:extLst>
      <p:ext uri="{BB962C8B-B14F-4D97-AF65-F5344CB8AC3E}">
        <p14:creationId xmlns:p14="http://schemas.microsoft.com/office/powerpoint/2010/main" val="4083755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err="1"/>
              <a:t>Kann</a:t>
            </a:r>
            <a:r>
              <a:rPr lang="en-US" b="0" baseline="0" dirty="0"/>
              <a:t> man </a:t>
            </a:r>
            <a:r>
              <a:rPr lang="en-US" b="0" baseline="0" dirty="0" err="1"/>
              <a:t>ätherische</a:t>
            </a:r>
            <a:r>
              <a:rPr lang="en-US" b="0" baseline="0" dirty="0"/>
              <a:t> </a:t>
            </a:r>
            <a:r>
              <a:rPr lang="en-US" b="0" baseline="0" dirty="0" err="1"/>
              <a:t>Öle</a:t>
            </a:r>
            <a:r>
              <a:rPr lang="en-US" b="0" baseline="0" dirty="0"/>
              <a:t> </a:t>
            </a:r>
            <a:r>
              <a:rPr lang="en-US" b="0" baseline="0" dirty="0" err="1"/>
              <a:t>nutzen</a:t>
            </a:r>
            <a:r>
              <a:rPr lang="en-US" b="0" baseline="0" dirty="0"/>
              <a:t> </a:t>
            </a:r>
            <a:r>
              <a:rPr lang="en-US" b="0" baseline="0" dirty="0" err="1"/>
              <a:t>wenn</a:t>
            </a:r>
            <a:r>
              <a:rPr lang="en-US" b="0" baseline="0" dirty="0"/>
              <a:t> man </a:t>
            </a:r>
            <a:r>
              <a:rPr lang="en-US" b="0" baseline="0" dirty="0" err="1"/>
              <a:t>schwanger</a:t>
            </a:r>
            <a:r>
              <a:rPr lang="en-US" b="0" baseline="0" dirty="0"/>
              <a:t> </a:t>
            </a:r>
            <a:r>
              <a:rPr lang="en-US" b="0" baseline="0" dirty="0" err="1"/>
              <a:t>ist</a:t>
            </a:r>
            <a:r>
              <a:rPr lang="en-US" b="0" baseline="0" dirty="0"/>
              <a:t> </a:t>
            </a:r>
            <a:r>
              <a:rPr lang="en-US" b="0" baseline="0" dirty="0" err="1"/>
              <a:t>oder</a:t>
            </a:r>
            <a:r>
              <a:rPr lang="en-US" b="0" baseline="0" dirty="0"/>
              <a:t> </a:t>
            </a:r>
            <a:r>
              <a:rPr lang="en-US" b="0" baseline="0" dirty="0" err="1"/>
              <a:t>stillt</a:t>
            </a:r>
            <a:r>
              <a:rPr lang="en-US" b="0" baseline="0"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de-DE" b="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de-DE" b="0" baseline="0" dirty="0"/>
              <a:t>Schwangerschaft und die Zeit, in der Du Stillst, sind Zeiten, in denen Du mit allem, was Du benutzt vorsichtig sein solltest. Wende Dich immer an Deinen Arzt und folge den Anweisungen auf dem Label. Höre auf Deinen Körper und nutze das, womit Du Dich wohlfühlst. Sei smart, triff gute Entscheidungen und nutze Deinen gesunden Menschenverstand. </a:t>
            </a:r>
          </a:p>
          <a:p>
            <a:pPr marL="0" marR="0" indent="0" algn="l" defTabSz="457200" rtl="0" eaLnBrk="1" fontAlgn="auto" latinLnBrk="0" hangingPunct="1">
              <a:lnSpc>
                <a:spcPct val="100000"/>
              </a:lnSpc>
              <a:spcBef>
                <a:spcPts val="0"/>
              </a:spcBef>
              <a:spcAft>
                <a:spcPts val="0"/>
              </a:spcAft>
              <a:buClrTx/>
              <a:buSzTx/>
              <a:buFontTx/>
              <a:buNone/>
              <a:tabLst/>
              <a:defRPr/>
            </a:pPr>
            <a:endParaRPr lang="de-DE" b="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de-DE" b="0" baseline="0" dirty="0"/>
              <a:t>Es wird empfohlen, den übermäßigen Gebrauch von Muskatellersalbei, Salbei, Idaho </a:t>
            </a:r>
            <a:r>
              <a:rPr lang="de-DE" b="0" baseline="0" dirty="0" err="1"/>
              <a:t>Rainfarm</a:t>
            </a:r>
            <a:r>
              <a:rPr lang="de-DE" b="0" baseline="0" dirty="0"/>
              <a:t>, </a:t>
            </a:r>
            <a:r>
              <a:rPr lang="de-DE" b="0" baseline="0" dirty="0" err="1"/>
              <a:t>Yssop</a:t>
            </a:r>
            <a:r>
              <a:rPr lang="de-DE" b="0" baseline="0" dirty="0"/>
              <a:t>, Fenchel und Wintergrün und von Ölmischungen, die diese Öle enthalten, zu vermeiden. </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40</a:t>
            </a:fld>
            <a:endParaRPr lang="en-US"/>
          </a:p>
        </p:txBody>
      </p:sp>
    </p:spTree>
    <p:extLst>
      <p:ext uri="{BB962C8B-B14F-4D97-AF65-F5344CB8AC3E}">
        <p14:creationId xmlns:p14="http://schemas.microsoft.com/office/powerpoint/2010/main" val="3307964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Ätherische</a:t>
            </a:r>
            <a:r>
              <a:rPr lang="en-CA" dirty="0"/>
              <a:t> </a:t>
            </a:r>
            <a:r>
              <a:rPr lang="en-CA" dirty="0" err="1"/>
              <a:t>Öle</a:t>
            </a:r>
            <a:r>
              <a:rPr lang="en-CA" dirty="0"/>
              <a:t> </a:t>
            </a:r>
            <a:r>
              <a:rPr lang="en-CA" dirty="0" err="1"/>
              <a:t>können</a:t>
            </a:r>
            <a:r>
              <a:rPr lang="en-CA" dirty="0"/>
              <a:t> </a:t>
            </a:r>
            <a:r>
              <a:rPr lang="en-CA" dirty="0" err="1"/>
              <a:t>mit</a:t>
            </a:r>
            <a:r>
              <a:rPr lang="en-CA" dirty="0"/>
              <a:t> </a:t>
            </a:r>
            <a:r>
              <a:rPr lang="en-CA" dirty="0" err="1"/>
              <a:t>Kindern</a:t>
            </a:r>
            <a:r>
              <a:rPr lang="en-CA" dirty="0"/>
              <a:t> </a:t>
            </a:r>
            <a:r>
              <a:rPr lang="en-CA" dirty="0" err="1"/>
              <a:t>benutzt</a:t>
            </a:r>
            <a:r>
              <a:rPr lang="en-CA" dirty="0"/>
              <a:t> </a:t>
            </a:r>
            <a:r>
              <a:rPr lang="en-CA" dirty="0" err="1"/>
              <a:t>werden</a:t>
            </a:r>
            <a:r>
              <a:rPr lang="en-CA" dirty="0"/>
              <a:t>. </a:t>
            </a:r>
          </a:p>
          <a:p>
            <a:endParaRPr lang="en-CA" dirty="0"/>
          </a:p>
          <a:p>
            <a:r>
              <a:rPr lang="en-CA" dirty="0" err="1"/>
              <a:t>Ätherische</a:t>
            </a:r>
            <a:r>
              <a:rPr lang="en-CA" dirty="0"/>
              <a:t> </a:t>
            </a:r>
            <a:r>
              <a:rPr lang="en-CA" dirty="0" err="1"/>
              <a:t>Öle</a:t>
            </a:r>
            <a:r>
              <a:rPr lang="en-CA" dirty="0"/>
              <a:t> </a:t>
            </a:r>
            <a:r>
              <a:rPr lang="en-CA" dirty="0" err="1"/>
              <a:t>sind</a:t>
            </a:r>
            <a:r>
              <a:rPr lang="en-CA" dirty="0"/>
              <a:t> </a:t>
            </a:r>
            <a:r>
              <a:rPr lang="en-CA" dirty="0" err="1"/>
              <a:t>eine</a:t>
            </a:r>
            <a:r>
              <a:rPr lang="en-CA" dirty="0"/>
              <a:t> </a:t>
            </a:r>
            <a:r>
              <a:rPr lang="en-CA" dirty="0" err="1"/>
              <a:t>tolle</a:t>
            </a:r>
            <a:r>
              <a:rPr lang="en-CA" dirty="0"/>
              <a:t> Art, das </a:t>
            </a:r>
            <a:r>
              <a:rPr lang="en-CA" dirty="0" err="1"/>
              <a:t>Wohlbefinden</a:t>
            </a:r>
            <a:r>
              <a:rPr lang="en-CA" dirty="0"/>
              <a:t> </a:t>
            </a:r>
            <a:r>
              <a:rPr lang="en-CA" dirty="0" err="1"/>
              <a:t>Deiner</a:t>
            </a:r>
            <a:r>
              <a:rPr lang="en-CA" dirty="0"/>
              <a:t> </a:t>
            </a:r>
            <a:r>
              <a:rPr lang="en-CA" dirty="0" err="1"/>
              <a:t>ganzen</a:t>
            </a:r>
            <a:r>
              <a:rPr lang="en-CA" dirty="0"/>
              <a:t> </a:t>
            </a:r>
            <a:r>
              <a:rPr lang="en-CA" dirty="0" err="1"/>
              <a:t>Familie</a:t>
            </a:r>
            <a:r>
              <a:rPr lang="en-CA" dirty="0"/>
              <a:t> </a:t>
            </a:r>
            <a:r>
              <a:rPr lang="en-CA" dirty="0" err="1"/>
              <a:t>zu</a:t>
            </a:r>
            <a:r>
              <a:rPr lang="en-CA" dirty="0"/>
              <a:t> </a:t>
            </a:r>
            <a:r>
              <a:rPr lang="en-CA" dirty="0" err="1"/>
              <a:t>unterstützen</a:t>
            </a:r>
            <a:r>
              <a:rPr lang="en-CA" dirty="0"/>
              <a:t>. </a:t>
            </a:r>
            <a:r>
              <a:rPr lang="en-CA" dirty="0" err="1"/>
              <a:t>Ätherische</a:t>
            </a:r>
            <a:r>
              <a:rPr lang="en-CA" dirty="0"/>
              <a:t> </a:t>
            </a:r>
            <a:r>
              <a:rPr lang="en-CA" dirty="0" err="1"/>
              <a:t>Öle</a:t>
            </a:r>
            <a:r>
              <a:rPr lang="en-CA" dirty="0"/>
              <a:t> </a:t>
            </a:r>
            <a:r>
              <a:rPr lang="en-CA" dirty="0" err="1"/>
              <a:t>sind</a:t>
            </a:r>
            <a:r>
              <a:rPr lang="en-CA" dirty="0"/>
              <a:t> </a:t>
            </a:r>
            <a:r>
              <a:rPr lang="en-CA" dirty="0" err="1"/>
              <a:t>auch</a:t>
            </a:r>
            <a:r>
              <a:rPr lang="en-CA" dirty="0"/>
              <a:t> </a:t>
            </a:r>
            <a:r>
              <a:rPr lang="en-CA" dirty="0" err="1"/>
              <a:t>tolle</a:t>
            </a:r>
            <a:r>
              <a:rPr lang="en-CA" dirty="0"/>
              <a:t> </a:t>
            </a:r>
            <a:r>
              <a:rPr lang="en-CA" dirty="0" err="1"/>
              <a:t>pflanzenbasierte</a:t>
            </a:r>
            <a:r>
              <a:rPr lang="en-CA" dirty="0"/>
              <a:t> </a:t>
            </a:r>
            <a:r>
              <a:rPr lang="en-CA" dirty="0" err="1"/>
              <a:t>Optionen</a:t>
            </a:r>
            <a:r>
              <a:rPr lang="en-CA" dirty="0"/>
              <a:t> </a:t>
            </a:r>
            <a:r>
              <a:rPr lang="en-CA" dirty="0" err="1"/>
              <a:t>für</a:t>
            </a:r>
            <a:r>
              <a:rPr lang="en-CA" dirty="0"/>
              <a:t> Kinder, </a:t>
            </a:r>
            <a:r>
              <a:rPr lang="en-CA" dirty="0" err="1"/>
              <a:t>stelle</a:t>
            </a:r>
            <a:r>
              <a:rPr lang="en-CA" dirty="0"/>
              <a:t> </a:t>
            </a:r>
            <a:r>
              <a:rPr lang="en-CA" dirty="0" err="1"/>
              <a:t>nur</a:t>
            </a:r>
            <a:r>
              <a:rPr lang="en-CA" dirty="0"/>
              <a:t> </a:t>
            </a:r>
            <a:r>
              <a:rPr lang="en-CA" dirty="0" err="1"/>
              <a:t>sicher</a:t>
            </a:r>
            <a:r>
              <a:rPr lang="en-CA" dirty="0"/>
              <a:t>, </a:t>
            </a:r>
            <a:r>
              <a:rPr lang="en-CA" dirty="0" err="1"/>
              <a:t>dass</a:t>
            </a:r>
            <a:r>
              <a:rPr lang="en-CA" dirty="0"/>
              <a:t> </a:t>
            </a:r>
            <a:r>
              <a:rPr lang="en-CA" dirty="0" err="1"/>
              <a:t>sie</a:t>
            </a:r>
            <a:r>
              <a:rPr lang="en-CA" dirty="0"/>
              <a:t> </a:t>
            </a:r>
            <a:r>
              <a:rPr lang="en-CA" dirty="0" err="1"/>
              <a:t>verdünnt</a:t>
            </a:r>
            <a:r>
              <a:rPr lang="en-CA" dirty="0"/>
              <a:t> </a:t>
            </a:r>
            <a:r>
              <a:rPr lang="en-CA" dirty="0" err="1"/>
              <a:t>sind</a:t>
            </a:r>
            <a:r>
              <a:rPr lang="en-CA" dirty="0"/>
              <a:t>. </a:t>
            </a:r>
            <a:r>
              <a:rPr lang="en-CA" dirty="0" err="1"/>
              <a:t>Wenn</a:t>
            </a:r>
            <a:r>
              <a:rPr lang="en-CA" dirty="0"/>
              <a:t> </a:t>
            </a:r>
            <a:r>
              <a:rPr lang="en-CA" dirty="0" err="1"/>
              <a:t>ein</a:t>
            </a:r>
            <a:r>
              <a:rPr lang="en-CA" dirty="0"/>
              <a:t> </a:t>
            </a:r>
            <a:r>
              <a:rPr lang="en-CA" dirty="0" err="1"/>
              <a:t>Erwachsener</a:t>
            </a:r>
            <a:r>
              <a:rPr lang="en-CA" dirty="0"/>
              <a:t> 2 </a:t>
            </a:r>
            <a:r>
              <a:rPr lang="en-CA" dirty="0" err="1"/>
              <a:t>Tropfen</a:t>
            </a:r>
            <a:r>
              <a:rPr lang="en-CA" dirty="0"/>
              <a:t> </a:t>
            </a:r>
            <a:r>
              <a:rPr lang="en-CA" dirty="0" err="1"/>
              <a:t>Öl</a:t>
            </a:r>
            <a:r>
              <a:rPr lang="en-CA" dirty="0"/>
              <a:t> </a:t>
            </a:r>
            <a:r>
              <a:rPr lang="en-CA" dirty="0" err="1"/>
              <a:t>braucht</a:t>
            </a:r>
            <a:r>
              <a:rPr lang="en-CA" dirty="0"/>
              <a:t>, </a:t>
            </a:r>
            <a:r>
              <a:rPr lang="en-CA" dirty="0" err="1"/>
              <a:t>braucht</a:t>
            </a:r>
            <a:r>
              <a:rPr lang="en-CA" dirty="0"/>
              <a:t> </a:t>
            </a:r>
            <a:r>
              <a:rPr lang="en-CA" dirty="0" err="1"/>
              <a:t>ein</a:t>
            </a:r>
            <a:r>
              <a:rPr lang="en-CA" dirty="0"/>
              <a:t> Kind </a:t>
            </a:r>
            <a:r>
              <a:rPr lang="en-CA" dirty="0" err="1"/>
              <a:t>nur</a:t>
            </a:r>
            <a:r>
              <a:rPr lang="en-CA" dirty="0"/>
              <a:t> </a:t>
            </a:r>
            <a:r>
              <a:rPr lang="en-CA" dirty="0" err="1"/>
              <a:t>einen</a:t>
            </a:r>
            <a:r>
              <a:rPr lang="en-CA" dirty="0"/>
              <a:t> </a:t>
            </a:r>
            <a:r>
              <a:rPr lang="en-CA" dirty="0" err="1"/>
              <a:t>winzigen</a:t>
            </a:r>
            <a:r>
              <a:rPr lang="en-CA" dirty="0"/>
              <a:t> </a:t>
            </a:r>
            <a:r>
              <a:rPr lang="en-CA" dirty="0" err="1"/>
              <a:t>Teil</a:t>
            </a:r>
            <a:r>
              <a:rPr lang="en-CA" dirty="0"/>
              <a:t> </a:t>
            </a:r>
            <a:r>
              <a:rPr lang="en-CA" dirty="0" err="1"/>
              <a:t>davon</a:t>
            </a:r>
            <a:r>
              <a:rPr lang="en-CA" dirty="0"/>
              <a:t>. </a:t>
            </a:r>
            <a:r>
              <a:rPr lang="en-CA" dirty="0" err="1"/>
              <a:t>Indem</a:t>
            </a:r>
            <a:r>
              <a:rPr lang="en-CA" dirty="0"/>
              <a:t> Du das </a:t>
            </a:r>
            <a:r>
              <a:rPr lang="en-CA" dirty="0" err="1"/>
              <a:t>Öl</a:t>
            </a:r>
            <a:r>
              <a:rPr lang="en-CA" dirty="0"/>
              <a:t> </a:t>
            </a:r>
            <a:r>
              <a:rPr lang="en-CA" dirty="0" err="1"/>
              <a:t>mit</a:t>
            </a:r>
            <a:r>
              <a:rPr lang="en-CA" dirty="0"/>
              <a:t> </a:t>
            </a:r>
            <a:r>
              <a:rPr lang="en-CA" dirty="0" err="1"/>
              <a:t>einem</a:t>
            </a:r>
            <a:r>
              <a:rPr lang="en-CA" dirty="0"/>
              <a:t> </a:t>
            </a:r>
            <a:r>
              <a:rPr lang="en-CA" dirty="0" err="1"/>
              <a:t>Trägeröl</a:t>
            </a:r>
            <a:r>
              <a:rPr lang="en-CA" dirty="0"/>
              <a:t> </a:t>
            </a:r>
            <a:r>
              <a:rPr lang="en-CA" dirty="0" err="1"/>
              <a:t>verdünnst</a:t>
            </a:r>
            <a:r>
              <a:rPr lang="en-CA" dirty="0"/>
              <a:t>, </a:t>
            </a:r>
            <a:r>
              <a:rPr lang="en-CA" dirty="0" err="1"/>
              <a:t>kannst</a:t>
            </a:r>
            <a:r>
              <a:rPr lang="en-CA" dirty="0"/>
              <a:t> Du </a:t>
            </a:r>
            <a:r>
              <a:rPr lang="en-CA" dirty="0" err="1"/>
              <a:t>es</a:t>
            </a:r>
            <a:r>
              <a:rPr lang="en-CA" dirty="0"/>
              <a:t> </a:t>
            </a:r>
            <a:r>
              <a:rPr lang="en-CA" dirty="0" err="1"/>
              <a:t>auch</a:t>
            </a:r>
            <a:r>
              <a:rPr lang="en-CA" dirty="0"/>
              <a:t> </a:t>
            </a:r>
            <a:r>
              <a:rPr lang="en-CA" dirty="0" err="1"/>
              <a:t>für</a:t>
            </a:r>
            <a:r>
              <a:rPr lang="en-CA" dirty="0"/>
              <a:t> Kinder </a:t>
            </a:r>
            <a:r>
              <a:rPr lang="en-CA" dirty="0" err="1"/>
              <a:t>verwenden</a:t>
            </a:r>
            <a:r>
              <a:rPr lang="en-CA" dirty="0"/>
              <a:t>. </a:t>
            </a:r>
          </a:p>
          <a:p>
            <a:endParaRPr lang="en-CA" dirty="0"/>
          </a:p>
          <a:p>
            <a:r>
              <a:rPr lang="en-CA" dirty="0" err="1"/>
              <a:t>Zitrone</a:t>
            </a:r>
            <a:r>
              <a:rPr lang="en-CA" dirty="0"/>
              <a:t>, </a:t>
            </a:r>
            <a:r>
              <a:rPr lang="en-CA" dirty="0" err="1"/>
              <a:t>Weihrauch</a:t>
            </a:r>
            <a:r>
              <a:rPr lang="en-CA" dirty="0"/>
              <a:t>, </a:t>
            </a:r>
            <a:r>
              <a:rPr lang="en-CA" dirty="0" err="1"/>
              <a:t>Teebaum</a:t>
            </a:r>
            <a:r>
              <a:rPr lang="en-CA" dirty="0"/>
              <a:t> und </a:t>
            </a:r>
            <a:r>
              <a:rPr lang="en-CA" dirty="0" err="1"/>
              <a:t>Lavendel</a:t>
            </a:r>
            <a:r>
              <a:rPr lang="en-CA" dirty="0"/>
              <a:t> </a:t>
            </a:r>
            <a:r>
              <a:rPr lang="en-CA" dirty="0" err="1"/>
              <a:t>sind</a:t>
            </a:r>
            <a:r>
              <a:rPr lang="en-CA" dirty="0"/>
              <a:t> </a:t>
            </a:r>
            <a:r>
              <a:rPr lang="en-CA" dirty="0" err="1"/>
              <a:t>gute</a:t>
            </a:r>
            <a:r>
              <a:rPr lang="en-CA" dirty="0"/>
              <a:t> </a:t>
            </a:r>
            <a:r>
              <a:rPr lang="en-CA" dirty="0" err="1"/>
              <a:t>Beispiele</a:t>
            </a:r>
            <a:r>
              <a:rPr lang="en-CA" dirty="0"/>
              <a:t> </a:t>
            </a:r>
            <a:r>
              <a:rPr lang="en-CA" dirty="0" err="1"/>
              <a:t>sanfter</a:t>
            </a:r>
            <a:r>
              <a:rPr lang="en-CA" dirty="0"/>
              <a:t>, </a:t>
            </a:r>
            <a:r>
              <a:rPr lang="en-CA" dirty="0" err="1"/>
              <a:t>familienfreundlicher</a:t>
            </a:r>
            <a:r>
              <a:rPr lang="en-CA" dirty="0"/>
              <a:t> </a:t>
            </a:r>
            <a:r>
              <a:rPr lang="en-CA" dirty="0" err="1"/>
              <a:t>ätherischer</a:t>
            </a:r>
            <a:r>
              <a:rPr lang="en-CA" dirty="0"/>
              <a:t> </a:t>
            </a:r>
            <a:r>
              <a:rPr lang="en-CA" dirty="0" err="1"/>
              <a:t>Öle</a:t>
            </a:r>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41</a:t>
            </a:fld>
            <a:endParaRPr lang="en-US"/>
          </a:p>
        </p:txBody>
      </p:sp>
    </p:spTree>
    <p:extLst>
      <p:ext uri="{BB962C8B-B14F-4D97-AF65-F5344CB8AC3E}">
        <p14:creationId xmlns:p14="http://schemas.microsoft.com/office/powerpoint/2010/main" val="758628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Öle</a:t>
            </a:r>
            <a:r>
              <a:rPr lang="en-US" dirty="0"/>
              <a:t> </a:t>
            </a:r>
            <a:r>
              <a:rPr lang="en-US" dirty="0" err="1"/>
              <a:t>behalten</a:t>
            </a:r>
            <a:r>
              <a:rPr lang="en-US" dirty="0"/>
              <a:t> </a:t>
            </a:r>
            <a:r>
              <a:rPr lang="en-US" dirty="0" err="1"/>
              <a:t>ihre</a:t>
            </a:r>
            <a:r>
              <a:rPr lang="en-US" dirty="0"/>
              <a:t> </a:t>
            </a:r>
            <a:r>
              <a:rPr lang="en-US" dirty="0" err="1"/>
              <a:t>Wirksamkeit</a:t>
            </a:r>
            <a:r>
              <a:rPr lang="en-US" dirty="0"/>
              <a:t> </a:t>
            </a:r>
            <a:r>
              <a:rPr lang="en-US" dirty="0" err="1"/>
              <a:t>über</a:t>
            </a:r>
            <a:r>
              <a:rPr lang="en-US" dirty="0"/>
              <a:t> Jahre </a:t>
            </a:r>
            <a:r>
              <a:rPr lang="en-US" dirty="0" err="1"/>
              <a:t>hinweg</a:t>
            </a:r>
            <a:r>
              <a:rPr lang="en-US" dirty="0"/>
              <a:t>, </a:t>
            </a:r>
            <a:r>
              <a:rPr lang="en-US" dirty="0" err="1"/>
              <a:t>wenn</a:t>
            </a:r>
            <a:r>
              <a:rPr lang="en-US" dirty="0"/>
              <a:t> </a:t>
            </a:r>
            <a:r>
              <a:rPr lang="en-US" dirty="0" err="1"/>
              <a:t>sie</a:t>
            </a:r>
            <a:r>
              <a:rPr lang="en-US" dirty="0"/>
              <a:t> </a:t>
            </a:r>
            <a:r>
              <a:rPr lang="en-US" dirty="0" err="1"/>
              <a:t>nur</a:t>
            </a:r>
            <a:r>
              <a:rPr lang="en-US" dirty="0"/>
              <a:t> </a:t>
            </a:r>
            <a:r>
              <a:rPr lang="en-US" dirty="0" err="1"/>
              <a:t>richtig</a:t>
            </a:r>
            <a:r>
              <a:rPr lang="en-US" dirty="0"/>
              <a:t> </a:t>
            </a:r>
            <a:r>
              <a:rPr lang="en-US" dirty="0" err="1"/>
              <a:t>gelagert</a:t>
            </a:r>
            <a:r>
              <a:rPr lang="en-US" dirty="0"/>
              <a:t> </a:t>
            </a:r>
            <a:r>
              <a:rPr lang="en-US" dirty="0" err="1"/>
              <a:t>werden</a:t>
            </a:r>
            <a:r>
              <a:rPr lang="en-US" dirty="0"/>
              <a:t>. </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42</a:t>
            </a:fld>
            <a:endParaRPr lang="en-US"/>
          </a:p>
        </p:txBody>
      </p:sp>
    </p:spTree>
    <p:extLst>
      <p:ext uri="{BB962C8B-B14F-4D97-AF65-F5344CB8AC3E}">
        <p14:creationId xmlns:p14="http://schemas.microsoft.com/office/powerpoint/2010/main" val="1777715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Was </a:t>
            </a:r>
            <a:r>
              <a:rPr lang="en-US" sz="1200" kern="1200" dirty="0" err="1">
                <a:solidFill>
                  <a:schemeClr val="tx1"/>
                </a:solidFill>
                <a:effectLst/>
                <a:ea typeface="+mn-ea"/>
                <a:cs typeface="+mn-cs"/>
              </a:rPr>
              <a:t>ist</a:t>
            </a:r>
            <a:r>
              <a:rPr lang="en-US" sz="1200" kern="1200" dirty="0">
                <a:solidFill>
                  <a:schemeClr val="tx1"/>
                </a:solidFill>
                <a:effectLst/>
                <a:ea typeface="+mn-ea"/>
                <a:cs typeface="+mn-cs"/>
              </a:rPr>
              <a:t> der </a:t>
            </a:r>
            <a:r>
              <a:rPr lang="en-US" sz="1200" kern="1200" dirty="0" err="1">
                <a:solidFill>
                  <a:schemeClr val="tx1"/>
                </a:solidFill>
                <a:effectLst/>
                <a:ea typeface="+mn-ea"/>
                <a:cs typeface="+mn-cs"/>
              </a:rPr>
              <a:t>Unterschied</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zwischen</a:t>
            </a:r>
            <a:r>
              <a:rPr lang="en-US" sz="1200" kern="1200" dirty="0">
                <a:solidFill>
                  <a:schemeClr val="tx1"/>
                </a:solidFill>
                <a:effectLst/>
                <a:ea typeface="+mn-ea"/>
                <a:cs typeface="+mn-cs"/>
              </a:rPr>
              <a:t> den </a:t>
            </a:r>
            <a:r>
              <a:rPr lang="en-US" sz="1200" kern="1200" dirty="0" err="1">
                <a:solidFill>
                  <a:schemeClr val="tx1"/>
                </a:solidFill>
                <a:effectLst/>
                <a:ea typeface="+mn-ea"/>
                <a:cs typeface="+mn-cs"/>
              </a:rPr>
              <a:t>ätherischen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Ölen</a:t>
            </a:r>
            <a:r>
              <a:rPr lang="en-US" sz="1200" kern="1200" dirty="0">
                <a:solidFill>
                  <a:schemeClr val="tx1"/>
                </a:solidFill>
                <a:effectLst/>
                <a:ea typeface="+mn-ea"/>
                <a:cs typeface="+mn-cs"/>
              </a:rPr>
              <a:t> von Young Living und </a:t>
            </a:r>
            <a:r>
              <a:rPr lang="en-US" sz="1200" kern="1200" dirty="0" err="1">
                <a:solidFill>
                  <a:schemeClr val="tx1"/>
                </a:solidFill>
                <a:effectLst/>
                <a:ea typeface="+mn-ea"/>
                <a:cs typeface="+mn-cs"/>
              </a:rPr>
              <a:t>denen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anderer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Hersteller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Nicht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alle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Öle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sind</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gleich</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hergestellt</a:t>
            </a:r>
            <a:r>
              <a:rPr lang="en-US" sz="1200" kern="1200" dirty="0">
                <a:solidFill>
                  <a:schemeClr val="tx1"/>
                </a:solidFill>
                <a:effectLst/>
                <a:ea typeface="+mn-ea"/>
                <a:cs typeface="+mn-cs"/>
              </a:rPr>
              <a:t>! Young Living hat </a:t>
            </a:r>
            <a:r>
              <a:rPr lang="en-US" sz="1200" kern="1200" dirty="0" err="1">
                <a:solidFill>
                  <a:schemeClr val="tx1"/>
                </a:solidFill>
                <a:effectLst/>
                <a:ea typeface="+mn-ea"/>
                <a:cs typeface="+mn-cs"/>
              </a:rPr>
              <a:t>etwas</a:t>
            </a:r>
            <a:r>
              <a:rPr lang="en-US" sz="1200" kern="1200" dirty="0">
                <a:solidFill>
                  <a:schemeClr val="tx1"/>
                </a:solidFill>
                <a:effectLst/>
                <a:ea typeface="+mn-ea"/>
                <a:cs typeface="+mn-cs"/>
              </a:rPr>
              <a:t>, das </a:t>
            </a:r>
            <a:r>
              <a:rPr lang="en-US" sz="1200" kern="1200" dirty="0" err="1">
                <a:solidFill>
                  <a:schemeClr val="tx1"/>
                </a:solidFill>
                <a:effectLst/>
                <a:ea typeface="+mn-ea"/>
                <a:cs typeface="+mn-cs"/>
              </a:rPr>
              <a:t>keine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andere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Firma</a:t>
            </a:r>
            <a:r>
              <a:rPr lang="en-US" sz="1200" kern="1200" dirty="0">
                <a:solidFill>
                  <a:schemeClr val="tx1"/>
                </a:solidFill>
                <a:effectLst/>
                <a:ea typeface="+mn-ea"/>
                <a:cs typeface="+mn-cs"/>
              </a:rPr>
              <a:t> hat: Unser Seed to Seal®  </a:t>
            </a:r>
            <a:r>
              <a:rPr lang="en-US" sz="1200" kern="1200" dirty="0" err="1">
                <a:solidFill>
                  <a:schemeClr val="tx1"/>
                </a:solidFill>
                <a:effectLst/>
                <a:ea typeface="+mn-ea"/>
                <a:cs typeface="+mn-cs"/>
              </a:rPr>
              <a:t>Qualitätsversprechen</a:t>
            </a:r>
            <a:r>
              <a:rPr lang="en-US" sz="1200" kern="1200" dirty="0">
                <a:solidFill>
                  <a:schemeClr val="tx1"/>
                </a:solidFill>
                <a:effectLst/>
                <a:ea typeface="+mn-ea"/>
                <a:cs typeface="+mn-cs"/>
              </a:rPr>
              <a:t>.</a:t>
            </a:r>
            <a:endParaRPr lang="en-US" sz="1200" b="0" i="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43</a:t>
            </a:fld>
            <a:endParaRPr lang="en-US"/>
          </a:p>
        </p:txBody>
      </p:sp>
    </p:spTree>
    <p:extLst>
      <p:ext uri="{BB962C8B-B14F-4D97-AF65-F5344CB8AC3E}">
        <p14:creationId xmlns:p14="http://schemas.microsoft.com/office/powerpoint/2010/main" val="988159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Seed to Seal </a:t>
            </a:r>
            <a:r>
              <a:rPr lang="en-US" sz="1200" kern="1200" dirty="0" err="1">
                <a:solidFill>
                  <a:schemeClr val="tx1"/>
                </a:solidFill>
                <a:effectLst/>
                <a:ea typeface="+mn-ea"/>
                <a:cs typeface="+mn-cs"/>
              </a:rPr>
              <a:t>basiert</a:t>
            </a:r>
            <a:r>
              <a:rPr lang="en-US" sz="1200" kern="1200" dirty="0">
                <a:solidFill>
                  <a:schemeClr val="tx1"/>
                </a:solidFill>
                <a:effectLst/>
                <a:ea typeface="+mn-ea"/>
                <a:cs typeface="+mn-cs"/>
              </a:rPr>
              <a:t> auf </a:t>
            </a:r>
            <a:r>
              <a:rPr lang="en-US" sz="1200" kern="1200" dirty="0" err="1">
                <a:solidFill>
                  <a:schemeClr val="tx1"/>
                </a:solidFill>
                <a:effectLst/>
                <a:ea typeface="+mn-ea"/>
                <a:cs typeface="+mn-cs"/>
              </a:rPr>
              <a:t>drei</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Säulen</a:t>
            </a:r>
            <a:r>
              <a:rPr lang="en-US" sz="1200" kern="1200" dirty="0">
                <a:solidFill>
                  <a:schemeClr val="tx1"/>
                </a:solidFill>
                <a:effectLs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5C068C"/>
              </a:solidFill>
            </a:endParaRPr>
          </a:p>
          <a:p>
            <a:pPr marL="228600" indent="-228600">
              <a:buAutoNum type="arabicPeriod"/>
            </a:pPr>
            <a:r>
              <a:rPr lang="en-US" sz="1200" kern="1200" dirty="0" err="1">
                <a:solidFill>
                  <a:schemeClr val="tx1"/>
                </a:solidFill>
                <a:effectLst/>
                <a:ea typeface="+mn-ea"/>
                <a:cs typeface="+mn-cs"/>
              </a:rPr>
              <a:t>Säule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Beschaffung</a:t>
            </a:r>
            <a:br>
              <a:rPr lang="en-US" sz="1200" kern="1200" dirty="0">
                <a:solidFill>
                  <a:schemeClr val="tx1"/>
                </a:solidFill>
                <a:effectLst/>
                <a:ea typeface="+mn-ea"/>
                <a:cs typeface="+mn-cs"/>
              </a:rPr>
            </a:br>
            <a:r>
              <a:rPr lang="de-DE" sz="1200" b="0" i="0" u="none" strike="noStrike" kern="1200" baseline="0" dirty="0">
                <a:solidFill>
                  <a:schemeClr val="tx1"/>
                </a:solidFill>
                <a:latin typeface="Knockout 26 Junior Flyweight" pitchFamily="2" charset="77"/>
                <a:ea typeface="+mn-ea"/>
                <a:cs typeface="+mn-cs"/>
              </a:rPr>
              <a:t>Unsere Rohstoffe kommen von unseren eigenen Farmen, von Partnerfarmen oder von </a:t>
            </a:r>
            <a:r>
              <a:rPr lang="de-DE" sz="1200" b="0" i="0" u="none" strike="noStrike" kern="1200" baseline="0" dirty="0" err="1">
                <a:solidFill>
                  <a:schemeClr val="tx1"/>
                </a:solidFill>
                <a:latin typeface="Knockout 26 Junior Flyweight" pitchFamily="2" charset="77"/>
                <a:ea typeface="+mn-ea"/>
                <a:cs typeface="+mn-cs"/>
              </a:rPr>
              <a:t>Seed</a:t>
            </a:r>
            <a:r>
              <a:rPr lang="de-DE" sz="1200" b="0" i="0" u="none" strike="noStrike" kern="1200" baseline="0" dirty="0">
                <a:solidFill>
                  <a:schemeClr val="tx1"/>
                </a:solidFill>
                <a:latin typeface="Knockout 26 Junior Flyweight" pitchFamily="2" charset="77"/>
                <a:ea typeface="+mn-ea"/>
                <a:cs typeface="+mn-cs"/>
              </a:rPr>
              <a:t> </a:t>
            </a:r>
            <a:r>
              <a:rPr lang="de-DE" sz="1200" b="0" i="0" u="none" strike="noStrike" kern="1200" baseline="0" dirty="0" err="1">
                <a:solidFill>
                  <a:schemeClr val="tx1"/>
                </a:solidFill>
                <a:latin typeface="Knockout 26 Junior Flyweight" pitchFamily="2" charset="77"/>
                <a:ea typeface="+mn-ea"/>
                <a:cs typeface="+mn-cs"/>
              </a:rPr>
              <a:t>to</a:t>
            </a:r>
            <a:r>
              <a:rPr lang="de-DE" sz="1200" b="0" i="0" u="none" strike="noStrike" kern="1200" baseline="0" dirty="0">
                <a:solidFill>
                  <a:schemeClr val="tx1"/>
                </a:solidFill>
                <a:latin typeface="Knockout 26 Junior Flyweight" pitchFamily="2" charset="77"/>
                <a:ea typeface="+mn-ea"/>
                <a:cs typeface="+mn-cs"/>
              </a:rPr>
              <a:t> Seal zertifizierten Zulieferern, die sich an unsere Partnerschaftsprinzipien halten. Das bestärkt uns darin, mit starkem Fokus auf Nachhaltigkeit und Qualität einzukaufen und darauf zu achten, welchen Einfluss wir auf die lokale Community und die Umwelt haben.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DE" sz="1200" b="0" i="0" u="none" strike="noStrike" kern="1200" baseline="0" dirty="0">
                <a:solidFill>
                  <a:schemeClr val="tx1"/>
                </a:solidFill>
                <a:effectLst/>
                <a:latin typeface="Knockout 26 Junior Flyweight" pitchFamily="2" charset="77"/>
                <a:ea typeface="+mn-ea"/>
                <a:cs typeface="+mn-cs"/>
              </a:rPr>
              <a:t>Säule: Wissenschaft</a:t>
            </a:r>
            <a:br>
              <a:rPr lang="en-US" sz="1200" kern="1200" dirty="0">
                <a:solidFill>
                  <a:schemeClr val="tx1"/>
                </a:solidFill>
                <a:effectLst/>
                <a:ea typeface="+mn-ea"/>
                <a:cs typeface="+mn-cs"/>
              </a:rPr>
            </a:br>
            <a:r>
              <a:rPr lang="de-DE" sz="1200" b="0" i="0" u="none" strike="noStrike" kern="1200" baseline="0" dirty="0">
                <a:solidFill>
                  <a:schemeClr val="tx1"/>
                </a:solidFill>
                <a:latin typeface="Knockout 26 Junior Flyweight" pitchFamily="2" charset="77"/>
                <a:ea typeface="+mn-ea"/>
                <a:cs typeface="+mn-cs"/>
              </a:rPr>
              <a:t>Während unsere Produktqualität bereits auf dem Feld beginnt, wird sie im Labor nachgewiesen, wo unser Team mit zusammengerechnet 180 Jahren Erfahrung forscht. Wir lassen Proben unserer Produkte auch von mehreren unabhängigen, respektierten und anerkannten Labors testen. Wir kreieren unsere reinen, effektiven Formeln um Deiner Familie Produkte anzubieten, die nur aus den reinsten und innovativsten Inhaltsstoffen gemacht werden.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err="1">
                <a:solidFill>
                  <a:schemeClr val="tx1"/>
                </a:solidFill>
                <a:effectLst/>
                <a:ea typeface="+mn-ea"/>
                <a:cs typeface="+mn-cs"/>
              </a:rPr>
              <a:t>Säule</a:t>
            </a:r>
            <a:r>
              <a:rPr lang="en-US" sz="1200" kern="1200" dirty="0">
                <a:solidFill>
                  <a:schemeClr val="tx1"/>
                </a:solidFill>
                <a:effectLst/>
                <a:ea typeface="+mn-ea"/>
                <a:cs typeface="+mn-cs"/>
              </a:rPr>
              <a:t>: Standards</a:t>
            </a:r>
            <a:br>
              <a:rPr lang="en-US" sz="1200" kern="1200" dirty="0">
                <a:solidFill>
                  <a:schemeClr val="tx1"/>
                </a:solidFill>
                <a:effectLst/>
                <a:ea typeface="+mn-ea"/>
                <a:cs typeface="+mn-cs"/>
              </a:rPr>
            </a:br>
            <a:r>
              <a:rPr lang="de-DE" sz="1200" b="0" i="0" u="none" strike="noStrike" kern="1200" baseline="0" dirty="0">
                <a:solidFill>
                  <a:schemeClr val="tx1"/>
                </a:solidFill>
                <a:latin typeface="Knockout 26 Junior Flyweight" pitchFamily="2" charset="77"/>
                <a:ea typeface="+mn-ea"/>
                <a:cs typeface="+mn-cs"/>
              </a:rPr>
              <a:t>Billige ätherische Öle sind oft synthetisch, verunreinigt und aus unethischem Anbau. Deswegen haben wir uns entschlossen, nur Quellen zu nutzen, von denen wir wissen, dass sie reine ätherische Öle produzieren, legal und ethisch korrekt. Diese Praxis setzt die Standards der Branche für ethisch korrekte und legale Beschaffung. Unsere Bemühungen gehen aber weiter als nur zu unserer Lieferkette. Young </a:t>
            </a:r>
            <a:r>
              <a:rPr lang="de-DE" sz="1200" b="0" i="0" u="none" strike="noStrike" kern="1200" baseline="0" dirty="0" err="1">
                <a:solidFill>
                  <a:schemeClr val="tx1"/>
                </a:solidFill>
                <a:latin typeface="Knockout 26 Junior Flyweight" pitchFamily="2" charset="77"/>
                <a:ea typeface="+mn-ea"/>
                <a:cs typeface="+mn-cs"/>
              </a:rPr>
              <a:t>Livings</a:t>
            </a:r>
            <a:r>
              <a:rPr lang="de-DE" sz="1200" b="0" i="0" u="none" strike="noStrike" kern="1200" baseline="0" dirty="0">
                <a:solidFill>
                  <a:schemeClr val="tx1"/>
                </a:solidFill>
                <a:latin typeface="Knockout 26 Junior Flyweight" pitchFamily="2" charset="77"/>
                <a:ea typeface="+mn-ea"/>
                <a:cs typeface="+mn-cs"/>
              </a:rPr>
              <a:t> Versprechen nachhaltiger Geschäftspraktiken beinhaltet auch die Wiederaufforstung gefällter Bäume, Recycling in den Young Living Büros und den Bau der brandneuen, LEED-zertifizierten Gebäude für unser Hauptquartier in </a:t>
            </a:r>
            <a:r>
              <a:rPr lang="de-DE" sz="1200" b="0" i="0" u="none" strike="noStrike" kern="1200" baseline="0" dirty="0" err="1">
                <a:solidFill>
                  <a:schemeClr val="tx1"/>
                </a:solidFill>
                <a:latin typeface="Knockout 26 Junior Flyweight" pitchFamily="2" charset="77"/>
                <a:ea typeface="+mn-ea"/>
                <a:cs typeface="+mn-cs"/>
              </a:rPr>
              <a:t>Lehi</a:t>
            </a:r>
            <a:r>
              <a:rPr lang="de-DE" sz="1200" b="0" i="0" u="none" strike="noStrike" kern="1200" baseline="0" dirty="0">
                <a:solidFill>
                  <a:schemeClr val="tx1"/>
                </a:solidFill>
                <a:latin typeface="Knockout 26 Junior Flyweight" pitchFamily="2" charset="77"/>
                <a:ea typeface="+mn-ea"/>
                <a:cs typeface="+mn-cs"/>
              </a:rPr>
              <a:t>, Utah.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ea typeface="+mn-ea"/>
                <a:cs typeface="+mn-cs"/>
              </a:rPr>
            </a:br>
            <a:r>
              <a:rPr lang="en-US" sz="1200" kern="1200" dirty="0" err="1">
                <a:solidFill>
                  <a:schemeClr val="tx1"/>
                </a:solidFill>
                <a:effectLst/>
                <a:ea typeface="+mn-ea"/>
                <a:cs typeface="+mn-cs"/>
              </a:rPr>
              <a:t>Warum</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halten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wir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uns</a:t>
            </a:r>
            <a:r>
              <a:rPr lang="en-US" sz="1200" kern="1200" dirty="0">
                <a:solidFill>
                  <a:schemeClr val="tx1"/>
                </a:solidFill>
                <a:effectLst/>
                <a:ea typeface="+mn-ea"/>
                <a:cs typeface="+mn-cs"/>
              </a:rPr>
              <a:t> an </a:t>
            </a:r>
            <a:r>
              <a:rPr lang="en-US" sz="1200" kern="1200" dirty="0" err="1">
                <a:solidFill>
                  <a:schemeClr val="tx1"/>
                </a:solidFill>
                <a:effectLst/>
                <a:ea typeface="+mn-ea"/>
                <a:cs typeface="+mn-cs"/>
              </a:rPr>
              <a:t>diese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strengen</a:t>
            </a:r>
            <a:r>
              <a:rPr lang="en-US" sz="1200" kern="1200" dirty="0">
                <a:solidFill>
                  <a:schemeClr val="tx1"/>
                </a:solidFill>
                <a:effectLst/>
                <a:ea typeface="+mn-ea"/>
                <a:cs typeface="+mn-cs"/>
              </a:rPr>
              <a:t> Seed to Seal Standards? Weil </a:t>
            </a:r>
            <a:r>
              <a:rPr lang="en-US" sz="1200" kern="1200" dirty="0" err="1">
                <a:solidFill>
                  <a:schemeClr val="tx1"/>
                </a:solidFill>
                <a:effectLst/>
                <a:ea typeface="+mn-ea"/>
                <a:cs typeface="+mn-cs"/>
              </a:rPr>
              <a:t>sie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eine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höhere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Qualität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unserer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Produkte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bedeuten</a:t>
            </a:r>
            <a:r>
              <a:rPr lang="en-US" sz="1200" kern="1200" dirty="0">
                <a:solidFill>
                  <a:schemeClr val="tx1"/>
                </a:solidFill>
                <a:effectLst/>
                <a:ea typeface="+mn-ea"/>
                <a:cs typeface="+mn-cs"/>
              </a:rPr>
              <a:t>, die Dich und </a:t>
            </a:r>
            <a:r>
              <a:rPr lang="en-US" sz="1200" kern="1200" dirty="0" err="1">
                <a:solidFill>
                  <a:schemeClr val="tx1"/>
                </a:solidFill>
                <a:effectLst/>
                <a:ea typeface="+mn-ea"/>
                <a:cs typeface="+mn-cs"/>
              </a:rPr>
              <a:t>jeden</a:t>
            </a:r>
            <a:r>
              <a:rPr lang="en-US" sz="1200" kern="1200" dirty="0">
                <a:solidFill>
                  <a:schemeClr val="tx1"/>
                </a:solidFill>
                <a:effectLst/>
                <a:ea typeface="+mn-ea"/>
                <a:cs typeface="+mn-cs"/>
              </a:rPr>
              <a:t> in der Young Living </a:t>
            </a:r>
            <a:r>
              <a:rPr lang="en-US" sz="1200" kern="1200" dirty="0" err="1">
                <a:solidFill>
                  <a:schemeClr val="tx1"/>
                </a:solidFill>
                <a:effectLst/>
                <a:ea typeface="+mn-ea"/>
                <a:cs typeface="+mn-cs"/>
              </a:rPr>
              <a:t>Familie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mit</a:t>
            </a:r>
            <a:r>
              <a:rPr lang="en-US" sz="1200" kern="1200" dirty="0">
                <a:solidFill>
                  <a:schemeClr val="tx1"/>
                </a:solidFill>
                <a:effectLst/>
                <a:ea typeface="+mn-ea"/>
                <a:cs typeface="+mn-cs"/>
              </a:rPr>
              <a:t> der </a:t>
            </a:r>
            <a:r>
              <a:rPr lang="en-US" sz="1200" kern="1200" dirty="0" err="1">
                <a:solidFill>
                  <a:schemeClr val="tx1"/>
                </a:solidFill>
                <a:effectLst/>
                <a:ea typeface="+mn-ea"/>
                <a:cs typeface="+mn-cs"/>
              </a:rPr>
              <a:t>besten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Qualität</a:t>
            </a:r>
            <a:r>
              <a:rPr lang="en-US" sz="1200" kern="1200" dirty="0">
                <a:solidFill>
                  <a:schemeClr val="tx1"/>
                </a:solidFill>
                <a:effectLst/>
                <a:ea typeface="+mn-ea"/>
                <a:cs typeface="+mn-cs"/>
              </a:rPr>
              <a:t> der </a:t>
            </a:r>
            <a:r>
              <a:rPr lang="en-US" sz="1200" kern="1200" dirty="0" err="1">
                <a:solidFill>
                  <a:schemeClr val="tx1"/>
                </a:solidFill>
                <a:effectLst/>
                <a:ea typeface="+mn-ea"/>
                <a:cs typeface="+mn-cs"/>
              </a:rPr>
              <a:t>Branche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versorgt</a:t>
            </a:r>
            <a:r>
              <a:rPr lang="en-US" sz="1200" kern="1200" dirty="0">
                <a:solidFill>
                  <a:schemeClr val="tx1"/>
                </a:solidFill>
                <a:effectLst/>
                <a:ea typeface="+mn-ea"/>
                <a:cs typeface="+mn-cs"/>
              </a:rPr>
              <a:t>.</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44</a:t>
            </a:fld>
            <a:endParaRPr lang="en-US"/>
          </a:p>
        </p:txBody>
      </p:sp>
    </p:spTree>
    <p:extLst>
      <p:ext uri="{BB962C8B-B14F-4D97-AF65-F5344CB8AC3E}">
        <p14:creationId xmlns:p14="http://schemas.microsoft.com/office/powerpoint/2010/main" val="1300876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Knockout 26 Junior Flyweight" pitchFamily="2" charset="77"/>
                <a:ea typeface="+mn-ea"/>
                <a:cs typeface="+mn-cs"/>
              </a:rPr>
              <a:t>Young Living </a:t>
            </a:r>
            <a:r>
              <a:rPr lang="en-US" sz="1200" b="0" i="0" u="none" strike="noStrike" kern="1200" baseline="0" dirty="0" err="1">
                <a:solidFill>
                  <a:schemeClr val="tx1"/>
                </a:solidFill>
                <a:latin typeface="Knockout 26 Junior Flyweight" pitchFamily="2" charset="77"/>
                <a:ea typeface="+mn-ea"/>
                <a:cs typeface="+mn-cs"/>
              </a:rPr>
              <a:t>Farmen</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heben</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sich</a:t>
            </a:r>
            <a:r>
              <a:rPr lang="en-US" sz="1200" b="0" i="0" u="none" strike="noStrike" kern="1200" baseline="0" dirty="0">
                <a:solidFill>
                  <a:schemeClr val="tx1"/>
                </a:solidFill>
                <a:latin typeface="Knockout 26 Junior Flyweight" pitchFamily="2" charset="77"/>
                <a:ea typeface="+mn-ea"/>
                <a:cs typeface="+mn-cs"/>
              </a:rPr>
              <a:t> von </a:t>
            </a:r>
            <a:r>
              <a:rPr lang="en-US" sz="1200" b="0" i="0" u="none" strike="noStrike" kern="1200" baseline="0" dirty="0" err="1">
                <a:solidFill>
                  <a:schemeClr val="tx1"/>
                </a:solidFill>
                <a:latin typeface="Knockout 26 Junior Flyweight" pitchFamily="2" charset="77"/>
                <a:ea typeface="+mn-ea"/>
                <a:cs typeface="+mn-cs"/>
              </a:rPr>
              <a:t>anderen</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Farmen</a:t>
            </a:r>
            <a:r>
              <a:rPr lang="en-US" sz="1200" b="0" i="0" u="none" strike="noStrike" kern="1200" baseline="0" dirty="0">
                <a:solidFill>
                  <a:schemeClr val="tx1"/>
                </a:solidFill>
                <a:latin typeface="Knockout 26 Junior Flyweight" pitchFamily="2" charset="77"/>
                <a:ea typeface="+mn-ea"/>
                <a:cs typeface="+mn-cs"/>
              </a:rPr>
              <a:t> in der </a:t>
            </a:r>
            <a:r>
              <a:rPr lang="en-US" sz="1200" b="0" i="0" u="none" strike="noStrike" kern="1200" baseline="0" dirty="0" err="1">
                <a:solidFill>
                  <a:schemeClr val="tx1"/>
                </a:solidFill>
                <a:latin typeface="Knockout 26 Junior Flyweight" pitchFamily="2" charset="77"/>
                <a:ea typeface="+mn-ea"/>
                <a:cs typeface="+mn-cs"/>
              </a:rPr>
              <a:t>ätherischen</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Öle</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Industrie</a:t>
            </a:r>
            <a:r>
              <a:rPr lang="en-US" sz="1200" b="0" i="0" u="none" strike="noStrike" kern="1200" baseline="0" dirty="0">
                <a:solidFill>
                  <a:schemeClr val="tx1"/>
                </a:solidFill>
                <a:latin typeface="Knockout 26 Junior Flyweight" pitchFamily="2" charset="77"/>
                <a:ea typeface="+mn-ea"/>
                <a:cs typeface="+mn-cs"/>
              </a:rPr>
              <a:t> ab und </a:t>
            </a:r>
            <a:r>
              <a:rPr lang="en-US" sz="1200" b="0" i="0" u="none" strike="noStrike" kern="1200" baseline="0" dirty="0" err="1">
                <a:solidFill>
                  <a:schemeClr val="tx1"/>
                </a:solidFill>
                <a:latin typeface="Knockout 26 Junior Flyweight" pitchFamily="2" charset="77"/>
                <a:ea typeface="+mn-ea"/>
                <a:cs typeface="+mn-cs"/>
              </a:rPr>
              <a:t>setzen</a:t>
            </a:r>
            <a:r>
              <a:rPr lang="en-US" sz="1200" b="0" i="0" u="none" strike="noStrike" kern="1200" baseline="0" dirty="0">
                <a:solidFill>
                  <a:schemeClr val="tx1"/>
                </a:solidFill>
                <a:latin typeface="Knockout 26 Junior Flyweight" pitchFamily="2" charset="77"/>
                <a:ea typeface="+mn-ea"/>
                <a:cs typeface="+mn-cs"/>
              </a:rPr>
              <a:t> Standards </a:t>
            </a:r>
            <a:r>
              <a:rPr lang="en-US" sz="1200" b="0" i="0" u="none" strike="noStrike" kern="1200" baseline="0" dirty="0" err="1">
                <a:solidFill>
                  <a:schemeClr val="tx1"/>
                </a:solidFill>
                <a:latin typeface="Knockout 26 Junior Flyweight" pitchFamily="2" charset="77"/>
                <a:ea typeface="+mn-ea"/>
                <a:cs typeface="+mn-cs"/>
              </a:rPr>
              <a:t>für</a:t>
            </a:r>
            <a:r>
              <a:rPr lang="en-US" sz="1200" b="0" i="0" u="none" strike="noStrike" kern="1200" baseline="0" dirty="0">
                <a:solidFill>
                  <a:schemeClr val="tx1"/>
                </a:solidFill>
                <a:latin typeface="Knockout 26 Junior Flyweight" pitchFamily="2" charset="77"/>
                <a:ea typeface="+mn-ea"/>
                <a:cs typeface="+mn-cs"/>
              </a:rPr>
              <a:t> die </a:t>
            </a:r>
            <a:r>
              <a:rPr lang="en-US" sz="1200" b="0" i="0" u="none" strike="noStrike" kern="1200" baseline="0" dirty="0" err="1">
                <a:solidFill>
                  <a:schemeClr val="tx1"/>
                </a:solidFill>
                <a:latin typeface="Knockout 26 Junior Flyweight" pitchFamily="2" charset="77"/>
                <a:ea typeface="+mn-ea"/>
                <a:cs typeface="+mn-cs"/>
              </a:rPr>
              <a:t>Destillation</a:t>
            </a:r>
            <a:r>
              <a:rPr lang="en-US" sz="1200" b="0" i="0" u="none" strike="noStrike" kern="1200" baseline="0" dirty="0">
                <a:solidFill>
                  <a:schemeClr val="tx1"/>
                </a:solidFill>
                <a:latin typeface="Knockout 26 Junior Flyweight" pitchFamily="2" charset="77"/>
                <a:ea typeface="+mn-ea"/>
                <a:cs typeface="+mn-cs"/>
              </a:rPr>
              <a:t> von </a:t>
            </a:r>
            <a:r>
              <a:rPr lang="en-US" sz="1200" b="0" i="0" u="none" strike="noStrike" kern="1200" baseline="0" dirty="0" err="1">
                <a:solidFill>
                  <a:schemeClr val="tx1"/>
                </a:solidFill>
                <a:latin typeface="Knockout 26 Junior Flyweight" pitchFamily="2" charset="77"/>
                <a:ea typeface="+mn-ea"/>
                <a:cs typeface="+mn-cs"/>
              </a:rPr>
              <a:t>Ölen</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Darum</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spielen</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unsere</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Farmen</a:t>
            </a:r>
            <a:r>
              <a:rPr lang="en-US" sz="1200" b="0" i="0" u="none" strike="noStrike" kern="1200" baseline="0" dirty="0">
                <a:solidFill>
                  <a:schemeClr val="tx1"/>
                </a:solidFill>
                <a:latin typeface="Knockout 26 Junior Flyweight" pitchFamily="2" charset="77"/>
                <a:ea typeface="+mn-ea"/>
                <a:cs typeface="+mn-cs"/>
              </a:rPr>
              <a:t> so </a:t>
            </a:r>
            <a:r>
              <a:rPr lang="en-US" sz="1200" b="0" i="0" u="none" strike="noStrike" kern="1200" baseline="0" dirty="0" err="1">
                <a:solidFill>
                  <a:schemeClr val="tx1"/>
                </a:solidFill>
                <a:latin typeface="Knockout 26 Junior Flyweight" pitchFamily="2" charset="77"/>
                <a:ea typeface="+mn-ea"/>
                <a:cs typeface="+mn-cs"/>
              </a:rPr>
              <a:t>eine</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wichtige</a:t>
            </a:r>
            <a:r>
              <a:rPr lang="en-US" sz="1200" b="0" i="0" u="none" strike="noStrike" kern="1200" baseline="0" dirty="0">
                <a:solidFill>
                  <a:schemeClr val="tx1"/>
                </a:solidFill>
                <a:latin typeface="Knockout 26 Junior Flyweight" pitchFamily="2" charset="77"/>
                <a:ea typeface="+mn-ea"/>
                <a:cs typeface="+mn-cs"/>
              </a:rPr>
              <a:t> Rolle in </a:t>
            </a:r>
            <a:r>
              <a:rPr lang="en-US" sz="1200" b="0" i="0" u="none" strike="noStrike" kern="1200" baseline="0" dirty="0" err="1">
                <a:solidFill>
                  <a:schemeClr val="tx1"/>
                </a:solidFill>
                <a:latin typeface="Knockout 26 Junior Flyweight" pitchFamily="2" charset="77"/>
                <a:ea typeface="+mn-ea"/>
                <a:cs typeface="+mn-cs"/>
              </a:rPr>
              <a:t>unserem</a:t>
            </a:r>
            <a:r>
              <a:rPr lang="en-US" sz="1200" b="0" i="0" u="none" strike="noStrike" kern="1200" baseline="0" dirty="0">
                <a:solidFill>
                  <a:schemeClr val="tx1"/>
                </a:solidFill>
                <a:latin typeface="Knockout 26 Junior Flyweight" pitchFamily="2" charset="77"/>
                <a:ea typeface="+mn-ea"/>
                <a:cs typeface="+mn-cs"/>
              </a:rPr>
              <a:t> Seed to Seal </a:t>
            </a:r>
            <a:r>
              <a:rPr lang="en-US" sz="1200" b="0" i="0" u="none" strike="noStrike" kern="1200" baseline="0" dirty="0" err="1">
                <a:solidFill>
                  <a:schemeClr val="tx1"/>
                </a:solidFill>
                <a:latin typeface="Knockout 26 Junior Flyweight" pitchFamily="2" charset="77"/>
                <a:ea typeface="+mn-ea"/>
                <a:cs typeface="+mn-cs"/>
              </a:rPr>
              <a:t>Versprechen</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Wir</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haben</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unglaublich</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viel</a:t>
            </a:r>
            <a:r>
              <a:rPr lang="en-US" sz="1200" b="0" i="0" u="none" strike="noStrike" kern="1200" baseline="0" dirty="0">
                <a:solidFill>
                  <a:schemeClr val="tx1"/>
                </a:solidFill>
                <a:latin typeface="Knockout 26 Junior Flyweight" pitchFamily="2" charset="77"/>
                <a:ea typeface="+mn-ea"/>
                <a:cs typeface="+mn-cs"/>
              </a:rPr>
              <a:t> Zeit und </a:t>
            </a:r>
            <a:r>
              <a:rPr lang="en-US" sz="1200" b="0" i="0" u="none" strike="noStrike" kern="1200" baseline="0" dirty="0" err="1">
                <a:solidFill>
                  <a:schemeClr val="tx1"/>
                </a:solidFill>
                <a:latin typeface="Knockout 26 Junior Flyweight" pitchFamily="2" charset="77"/>
                <a:ea typeface="+mn-ea"/>
                <a:cs typeface="+mn-cs"/>
              </a:rPr>
              <a:t>Ressourcen</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investiert</a:t>
            </a:r>
            <a:r>
              <a:rPr lang="en-US" sz="1200" b="0" i="0" u="none" strike="noStrike" kern="1200" baseline="0" dirty="0">
                <a:solidFill>
                  <a:schemeClr val="tx1"/>
                </a:solidFill>
                <a:latin typeface="Knockout 26 Junior Flyweight" pitchFamily="2" charset="77"/>
                <a:ea typeface="+mn-ea"/>
                <a:cs typeface="+mn-cs"/>
              </a:rPr>
              <a:t>, um </a:t>
            </a:r>
            <a:r>
              <a:rPr lang="en-US" sz="1200" b="0" i="0" u="none" strike="noStrike" kern="1200" baseline="0" dirty="0" err="1">
                <a:solidFill>
                  <a:schemeClr val="tx1"/>
                </a:solidFill>
                <a:latin typeface="Knockout 26 Junior Flyweight" pitchFamily="2" charset="77"/>
                <a:ea typeface="+mn-ea"/>
                <a:cs typeface="+mn-cs"/>
              </a:rPr>
              <a:t>sicher</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zu</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stellen</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dass</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diese</a:t>
            </a:r>
            <a:r>
              <a:rPr lang="en-US" sz="1200" b="0" i="0" u="none" strike="noStrike" kern="1200" baseline="0" dirty="0">
                <a:solidFill>
                  <a:schemeClr val="tx1"/>
                </a:solidFill>
                <a:latin typeface="Knockout 26 Junior Flyweight" pitchFamily="2" charset="77"/>
                <a:ea typeface="+mn-ea"/>
                <a:cs typeface="+mn-cs"/>
              </a:rPr>
              <a:t> Standards auf </a:t>
            </a:r>
            <a:r>
              <a:rPr lang="en-US" sz="1200" b="0" i="0" u="none" strike="noStrike" kern="1200" baseline="0" dirty="0" err="1">
                <a:solidFill>
                  <a:schemeClr val="tx1"/>
                </a:solidFill>
                <a:latin typeface="Knockout 26 Junior Flyweight" pitchFamily="2" charset="77"/>
                <a:ea typeface="+mn-ea"/>
                <a:cs typeface="+mn-cs"/>
              </a:rPr>
              <a:t>jeder</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unserer</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eigenen</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Farmen</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unseren</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Partnerfarmen</a:t>
            </a:r>
            <a:r>
              <a:rPr lang="en-US" sz="1200" b="0" i="0" u="none" strike="noStrike" kern="1200" baseline="0" dirty="0">
                <a:solidFill>
                  <a:schemeClr val="tx1"/>
                </a:solidFill>
                <a:latin typeface="Knockout 26 Junior Flyweight" pitchFamily="2" charset="77"/>
                <a:ea typeface="+mn-ea"/>
                <a:cs typeface="+mn-cs"/>
              </a:rPr>
              <a:t> und Seed to Seal </a:t>
            </a:r>
            <a:r>
              <a:rPr lang="en-US" sz="1200" b="0" i="0" u="none" strike="noStrike" kern="1200" baseline="0" dirty="0" err="1">
                <a:solidFill>
                  <a:schemeClr val="tx1"/>
                </a:solidFill>
                <a:latin typeface="Knockout 26 Junior Flyweight" pitchFamily="2" charset="77"/>
                <a:ea typeface="+mn-ea"/>
                <a:cs typeface="+mn-cs"/>
              </a:rPr>
              <a:t>zertifizierten</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Zulieferern</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Vorrang</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haben</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Damit</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Dein</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Zuhause</a:t>
            </a:r>
            <a:r>
              <a:rPr lang="en-US" sz="1200" b="0" i="0" u="none" strike="noStrike" kern="1200" baseline="0" dirty="0">
                <a:solidFill>
                  <a:schemeClr val="tx1"/>
                </a:solidFill>
                <a:latin typeface="Knockout 26 Junior Flyweight" pitchFamily="2" charset="77"/>
                <a:ea typeface="+mn-ea"/>
                <a:cs typeface="+mn-cs"/>
              </a:rPr>
              <a:t> und </a:t>
            </a:r>
            <a:r>
              <a:rPr lang="en-US" sz="1200" b="0" i="0" u="none" strike="noStrike" kern="1200" baseline="0" dirty="0" err="1">
                <a:solidFill>
                  <a:schemeClr val="tx1"/>
                </a:solidFill>
                <a:latin typeface="Knockout 26 Junior Flyweight" pitchFamily="2" charset="77"/>
                <a:ea typeface="+mn-ea"/>
                <a:cs typeface="+mn-cs"/>
              </a:rPr>
              <a:t>Deine</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Familie</a:t>
            </a:r>
            <a:r>
              <a:rPr lang="en-US" sz="1200" b="0" i="0" u="none" strike="noStrike" kern="1200" baseline="0" dirty="0">
                <a:solidFill>
                  <a:schemeClr val="tx1"/>
                </a:solidFill>
                <a:latin typeface="Knockout 26 Junior Flyweight" pitchFamily="2" charset="77"/>
                <a:ea typeface="+mn-ea"/>
                <a:cs typeface="+mn-cs"/>
              </a:rPr>
              <a:t> das </a:t>
            </a:r>
            <a:r>
              <a:rPr lang="en-US" sz="1200" b="0" i="0" u="none" strike="noStrike" kern="1200" baseline="0" dirty="0" err="1">
                <a:solidFill>
                  <a:schemeClr val="tx1"/>
                </a:solidFill>
                <a:latin typeface="Knockout 26 Junior Flyweight" pitchFamily="2" charset="77"/>
                <a:ea typeface="+mn-ea"/>
                <a:cs typeface="+mn-cs"/>
              </a:rPr>
              <a:t>Beste</a:t>
            </a:r>
            <a:r>
              <a:rPr lang="en-US" sz="1200" b="0" i="0" u="none" strike="noStrike" kern="1200" baseline="0" dirty="0">
                <a:solidFill>
                  <a:schemeClr val="tx1"/>
                </a:solidFill>
                <a:latin typeface="Knockout 26 Junior Flyweight" pitchFamily="2" charset="77"/>
                <a:ea typeface="+mn-ea"/>
                <a:cs typeface="+mn-cs"/>
              </a:rPr>
              <a:t> der </a:t>
            </a:r>
            <a:r>
              <a:rPr lang="en-US" sz="1200" b="0" i="0" u="none" strike="noStrike" kern="1200" baseline="0" dirty="0" err="1">
                <a:solidFill>
                  <a:schemeClr val="tx1"/>
                </a:solidFill>
                <a:latin typeface="Knockout 26 Junior Flyweight" pitchFamily="2" charset="77"/>
                <a:ea typeface="+mn-ea"/>
                <a:cs typeface="+mn-cs"/>
              </a:rPr>
              <a:t>Natur</a:t>
            </a:r>
            <a:r>
              <a:rPr lang="en-US" sz="1200" b="0" i="0" u="none" strike="noStrike" kern="1200" baseline="0" dirty="0">
                <a:solidFill>
                  <a:schemeClr val="tx1"/>
                </a:solidFill>
                <a:latin typeface="Knockout 26 Junior Flyweight" pitchFamily="2" charset="77"/>
                <a:ea typeface="+mn-ea"/>
                <a:cs typeface="+mn-cs"/>
              </a:rPr>
              <a:t> </a:t>
            </a:r>
            <a:r>
              <a:rPr lang="en-US" sz="1200" b="0" i="0" u="none" strike="noStrike" kern="1200" baseline="0" dirty="0" err="1">
                <a:solidFill>
                  <a:schemeClr val="tx1"/>
                </a:solidFill>
                <a:latin typeface="Knockout 26 Junior Flyweight" pitchFamily="2" charset="77"/>
                <a:ea typeface="+mn-ea"/>
                <a:cs typeface="+mn-cs"/>
              </a:rPr>
              <a:t>bekommen</a:t>
            </a:r>
            <a:r>
              <a:rPr lang="en-US" sz="1200" b="0" i="0" u="none" strike="noStrike" kern="1200" baseline="0" dirty="0">
                <a:solidFill>
                  <a:schemeClr val="tx1"/>
                </a:solidFill>
                <a:latin typeface="Knockout 26 Junior Flyweight" pitchFamily="2" charset="77"/>
                <a:ea typeface="+mn-ea"/>
                <a:cs typeface="+mn-cs"/>
              </a:rPr>
              <a:t>. </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Young Living Farms:</a:t>
            </a:r>
          </a:p>
          <a:p>
            <a:r>
              <a:rPr lang="en-US" sz="1200" kern="1200" dirty="0">
                <a:solidFill>
                  <a:schemeClr val="tx1"/>
                </a:solidFill>
                <a:effectLst/>
                <a:ea typeface="+mn-ea"/>
                <a:cs typeface="+mn-cs"/>
              </a:rPr>
              <a:t>Whispering Springs Farm</a:t>
            </a:r>
          </a:p>
          <a:p>
            <a:r>
              <a:rPr lang="en-US" sz="1200" kern="1200" dirty="0">
                <a:solidFill>
                  <a:schemeClr val="tx1"/>
                </a:solidFill>
                <a:effectLst/>
                <a:ea typeface="+mn-ea"/>
                <a:cs typeface="+mn-cs"/>
              </a:rPr>
              <a:t>Mona, Utah, USA </a:t>
            </a:r>
          </a:p>
          <a:p>
            <a:endParaRPr lang="en-US" sz="1200" kern="1200" dirty="0">
              <a:solidFill>
                <a:schemeClr val="tx1"/>
              </a:solidFill>
              <a:effectLst/>
              <a:ea typeface="+mn-ea"/>
              <a:cs typeface="+mn-cs"/>
            </a:endParaRPr>
          </a:p>
          <a:p>
            <a:r>
              <a:rPr lang="en-US" sz="1200" kern="1200" dirty="0" err="1">
                <a:solidFill>
                  <a:schemeClr val="tx1"/>
                </a:solidFill>
                <a:effectLst/>
                <a:ea typeface="+mn-ea"/>
                <a:cs typeface="+mn-cs"/>
              </a:rPr>
              <a:t>Skyrider</a:t>
            </a:r>
            <a:r>
              <a:rPr lang="en-US" sz="1200" kern="1200" dirty="0">
                <a:solidFill>
                  <a:schemeClr val="tx1"/>
                </a:solidFill>
                <a:effectLst/>
                <a:ea typeface="+mn-ea"/>
                <a:cs typeface="+mn-cs"/>
              </a:rPr>
              <a:t> Wilderness Ranch</a:t>
            </a:r>
          </a:p>
          <a:p>
            <a:r>
              <a:rPr lang="en-US" sz="1200" kern="1200" dirty="0" err="1">
                <a:solidFill>
                  <a:schemeClr val="tx1"/>
                </a:solidFill>
                <a:effectLst/>
                <a:ea typeface="+mn-ea"/>
                <a:cs typeface="+mn-cs"/>
              </a:rPr>
              <a:t>Tabiona</a:t>
            </a:r>
            <a:r>
              <a:rPr lang="en-US" sz="1200" kern="1200" dirty="0">
                <a:solidFill>
                  <a:schemeClr val="tx1"/>
                </a:solidFill>
                <a:effectLst/>
                <a:ea typeface="+mn-ea"/>
                <a:cs typeface="+mn-cs"/>
              </a:rPr>
              <a:t>, Utah, USA </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Highland Flats Tree Farm</a:t>
            </a:r>
          </a:p>
          <a:p>
            <a:r>
              <a:rPr lang="en-US" sz="1200" kern="1200" dirty="0">
                <a:solidFill>
                  <a:schemeClr val="tx1"/>
                </a:solidFill>
                <a:effectLst/>
                <a:ea typeface="+mn-ea"/>
                <a:cs typeface="+mn-cs"/>
              </a:rPr>
              <a:t>Naples, Idaho, USA </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St. </a:t>
            </a:r>
            <a:r>
              <a:rPr lang="en-US" sz="1200" kern="1200" dirty="0" err="1">
                <a:solidFill>
                  <a:schemeClr val="tx1"/>
                </a:solidFill>
                <a:effectLst/>
                <a:ea typeface="+mn-ea"/>
                <a:cs typeface="+mn-cs"/>
              </a:rPr>
              <a:t>Maries</a:t>
            </a:r>
            <a:r>
              <a:rPr lang="en-US" sz="1200" kern="1200" dirty="0">
                <a:solidFill>
                  <a:schemeClr val="tx1"/>
                </a:solidFill>
                <a:effectLst/>
                <a:ea typeface="+mn-ea"/>
                <a:cs typeface="+mn-cs"/>
              </a:rPr>
              <a:t> Lavender Farm</a:t>
            </a:r>
          </a:p>
          <a:p>
            <a:r>
              <a:rPr lang="en-US" sz="1200" kern="1200" dirty="0">
                <a:solidFill>
                  <a:schemeClr val="tx1"/>
                </a:solidFill>
                <a:effectLst/>
                <a:ea typeface="+mn-ea"/>
                <a:cs typeface="+mn-cs"/>
              </a:rPr>
              <a:t>St. </a:t>
            </a:r>
            <a:r>
              <a:rPr lang="en-US" sz="1200" kern="1200" dirty="0" err="1">
                <a:solidFill>
                  <a:schemeClr val="tx1"/>
                </a:solidFill>
                <a:effectLst/>
                <a:ea typeface="+mn-ea"/>
                <a:cs typeface="+mn-cs"/>
              </a:rPr>
              <a:t>Maries</a:t>
            </a:r>
            <a:r>
              <a:rPr lang="en-US" sz="1200" kern="1200" dirty="0">
                <a:solidFill>
                  <a:schemeClr val="tx1"/>
                </a:solidFill>
                <a:effectLst/>
                <a:ea typeface="+mn-ea"/>
                <a:cs typeface="+mn-cs"/>
              </a:rPr>
              <a:t>, Idaho, USA </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Northern Lights Farm</a:t>
            </a:r>
          </a:p>
          <a:p>
            <a:r>
              <a:rPr lang="en-US" sz="1200" kern="1200" dirty="0">
                <a:solidFill>
                  <a:schemeClr val="tx1"/>
                </a:solidFill>
                <a:effectLst/>
                <a:ea typeface="+mn-ea"/>
                <a:cs typeface="+mn-cs"/>
              </a:rPr>
              <a:t>Fort Nelson, BC, </a:t>
            </a:r>
            <a:r>
              <a:rPr lang="en-US" sz="1200" kern="1200" dirty="0" err="1">
                <a:solidFill>
                  <a:schemeClr val="tx1"/>
                </a:solidFill>
                <a:effectLst/>
                <a:ea typeface="+mn-ea"/>
                <a:cs typeface="+mn-cs"/>
              </a:rPr>
              <a:t>Kanada</a:t>
            </a:r>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Kona Sandalwood Reforestation Project</a:t>
            </a:r>
          </a:p>
          <a:p>
            <a:r>
              <a:rPr lang="en-US" sz="1200" kern="1200" dirty="0">
                <a:solidFill>
                  <a:schemeClr val="tx1"/>
                </a:solidFill>
                <a:effectLst/>
                <a:ea typeface="+mn-ea"/>
                <a:cs typeface="+mn-cs"/>
              </a:rPr>
              <a:t>Big Island, Hawaii, USA</a:t>
            </a:r>
          </a:p>
          <a:p>
            <a:endParaRPr lang="en-US" sz="1200" kern="1200" dirty="0">
              <a:solidFill>
                <a:schemeClr val="tx1"/>
              </a:solidFill>
              <a:effectLst/>
              <a:ea typeface="+mn-ea"/>
              <a:cs typeface="+mn-cs"/>
            </a:endParaRPr>
          </a:p>
          <a:p>
            <a:r>
              <a:rPr lang="en-US" sz="1200" kern="1200" dirty="0" err="1">
                <a:solidFill>
                  <a:schemeClr val="tx1"/>
                </a:solidFill>
                <a:effectLst/>
                <a:ea typeface="+mn-ea"/>
                <a:cs typeface="+mn-cs"/>
              </a:rPr>
              <a:t>Finca</a:t>
            </a:r>
            <a:r>
              <a:rPr lang="en-US" sz="1200" kern="1200" dirty="0">
                <a:solidFill>
                  <a:schemeClr val="tx1"/>
                </a:solidFill>
                <a:effectLst/>
                <a:ea typeface="+mn-ea"/>
                <a:cs typeface="+mn-cs"/>
              </a:rPr>
              <a:t> Botanica Farm </a:t>
            </a:r>
          </a:p>
          <a:p>
            <a:r>
              <a:rPr lang="en-US" sz="1200" kern="1200" dirty="0" err="1">
                <a:solidFill>
                  <a:schemeClr val="tx1"/>
                </a:solidFill>
                <a:effectLst/>
                <a:ea typeface="+mn-ea"/>
                <a:cs typeface="+mn-cs"/>
              </a:rPr>
              <a:t>Chongon</a:t>
            </a:r>
            <a:r>
              <a:rPr lang="en-US" sz="1200" kern="1200" dirty="0">
                <a:solidFill>
                  <a:schemeClr val="tx1"/>
                </a:solidFill>
                <a:effectLst/>
                <a:ea typeface="+mn-ea"/>
                <a:cs typeface="+mn-cs"/>
              </a:rPr>
              <a:t> (Guayaquil), Ecuador </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Dalmatia Aromatic Farm </a:t>
            </a:r>
          </a:p>
          <a:p>
            <a:r>
              <a:rPr lang="en-US" sz="1200" kern="1200" dirty="0">
                <a:solidFill>
                  <a:schemeClr val="tx1"/>
                </a:solidFill>
                <a:effectLst/>
                <a:ea typeface="+mn-ea"/>
                <a:cs typeface="+mn-cs"/>
              </a:rPr>
              <a:t>Split, </a:t>
            </a:r>
            <a:r>
              <a:rPr lang="en-US" sz="1200" kern="1200" dirty="0" err="1">
                <a:solidFill>
                  <a:schemeClr val="tx1"/>
                </a:solidFill>
                <a:effectLst/>
                <a:ea typeface="+mn-ea"/>
                <a:cs typeface="+mn-cs"/>
              </a:rPr>
              <a:t>Kroatien</a:t>
            </a:r>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r>
              <a:rPr lang="en-US" sz="1200" kern="1200" dirty="0" err="1">
                <a:solidFill>
                  <a:schemeClr val="tx1"/>
                </a:solidFill>
                <a:effectLst/>
                <a:ea typeface="+mn-ea"/>
                <a:cs typeface="+mn-cs"/>
              </a:rPr>
              <a:t>Simiane</a:t>
            </a:r>
            <a:r>
              <a:rPr lang="en-US" sz="1200" kern="1200" dirty="0">
                <a:solidFill>
                  <a:schemeClr val="tx1"/>
                </a:solidFill>
                <a:effectLst/>
                <a:ea typeface="+mn-ea"/>
                <a:cs typeface="+mn-cs"/>
              </a:rPr>
              <a:t>-la-</a:t>
            </a:r>
            <a:r>
              <a:rPr lang="en-US" sz="1200" kern="1200" dirty="0" err="1">
                <a:solidFill>
                  <a:schemeClr val="tx1"/>
                </a:solidFill>
                <a:effectLst/>
                <a:ea typeface="+mn-ea"/>
                <a:cs typeface="+mn-cs"/>
              </a:rPr>
              <a:t>Rotonde</a:t>
            </a:r>
            <a:r>
              <a:rPr lang="en-US" sz="1200" kern="1200" dirty="0">
                <a:solidFill>
                  <a:schemeClr val="tx1"/>
                </a:solidFill>
                <a:effectLst/>
                <a:ea typeface="+mn-ea"/>
                <a:cs typeface="+mn-cs"/>
              </a:rPr>
              <a:t> Lavender Farm </a:t>
            </a:r>
          </a:p>
          <a:p>
            <a:r>
              <a:rPr lang="en-US" sz="1200" kern="1200" dirty="0" err="1">
                <a:solidFill>
                  <a:schemeClr val="tx1"/>
                </a:solidFill>
                <a:effectLst/>
                <a:ea typeface="+mn-ea"/>
                <a:cs typeface="+mn-cs"/>
              </a:rPr>
              <a:t>Simiane</a:t>
            </a:r>
            <a:r>
              <a:rPr lang="en-US" sz="1200" kern="1200" dirty="0">
                <a:solidFill>
                  <a:schemeClr val="tx1"/>
                </a:solidFill>
                <a:effectLst/>
                <a:ea typeface="+mn-ea"/>
                <a:cs typeface="+mn-cs"/>
              </a:rPr>
              <a:t>-la-</a:t>
            </a:r>
            <a:r>
              <a:rPr lang="en-US" sz="1200" kern="1200" dirty="0" err="1">
                <a:solidFill>
                  <a:schemeClr val="tx1"/>
                </a:solidFill>
                <a:effectLst/>
                <a:ea typeface="+mn-ea"/>
                <a:cs typeface="+mn-cs"/>
              </a:rPr>
              <a:t>Rotonde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Frankreich</a:t>
            </a:r>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Perth Sandalwood Farm Outback Botanical Reserve </a:t>
            </a:r>
          </a:p>
          <a:p>
            <a:r>
              <a:rPr lang="en-US" sz="1200" kern="1200" dirty="0">
                <a:solidFill>
                  <a:schemeClr val="tx1"/>
                </a:solidFill>
                <a:effectLst/>
                <a:ea typeface="+mn-ea"/>
                <a:cs typeface="+mn-cs"/>
              </a:rPr>
              <a:t>Perth, </a:t>
            </a:r>
            <a:r>
              <a:rPr lang="en-US" sz="1200" kern="1200" dirty="0" err="1">
                <a:solidFill>
                  <a:schemeClr val="tx1"/>
                </a:solidFill>
                <a:effectLst/>
                <a:ea typeface="+mn-ea"/>
                <a:cs typeface="+mn-cs"/>
              </a:rPr>
              <a:t>Australien</a:t>
            </a:r>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Outback Botanical Reserve </a:t>
            </a:r>
          </a:p>
          <a:p>
            <a:r>
              <a:rPr lang="en-US" sz="1200" kern="1200" dirty="0">
                <a:solidFill>
                  <a:schemeClr val="tx1"/>
                </a:solidFill>
                <a:effectLst/>
                <a:ea typeface="+mn-ea"/>
                <a:cs typeface="+mn-cs"/>
              </a:rPr>
              <a:t>Darwin, </a:t>
            </a:r>
            <a:r>
              <a:rPr lang="en-US" sz="1200" kern="1200" dirty="0" err="1">
                <a:solidFill>
                  <a:schemeClr val="tx1"/>
                </a:solidFill>
                <a:effectLst/>
                <a:ea typeface="+mn-ea"/>
                <a:cs typeface="+mn-cs"/>
              </a:rPr>
              <a:t>Australien</a:t>
            </a:r>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Taiwan Cooperative Farm </a:t>
            </a:r>
          </a:p>
          <a:p>
            <a:r>
              <a:rPr lang="en-US" sz="1200" kern="1200" dirty="0">
                <a:solidFill>
                  <a:schemeClr val="tx1"/>
                </a:solidFill>
                <a:effectLst/>
                <a:ea typeface="+mn-ea"/>
                <a:cs typeface="+mn-cs"/>
              </a:rPr>
              <a:t>Taitung, Taiwan </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Balkan Botanical Farm </a:t>
            </a:r>
          </a:p>
          <a:p>
            <a:r>
              <a:rPr lang="en-US" sz="1200" kern="1200" dirty="0" err="1">
                <a:solidFill>
                  <a:schemeClr val="tx1"/>
                </a:solidFill>
                <a:effectLst/>
                <a:ea typeface="+mn-ea"/>
                <a:cs typeface="+mn-cs"/>
              </a:rPr>
              <a:t>Manolovo</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Bulgarien</a:t>
            </a:r>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r>
              <a:rPr lang="en-US" sz="1200" kern="1200" dirty="0" err="1">
                <a:solidFill>
                  <a:schemeClr val="tx1"/>
                </a:solidFill>
                <a:effectLst/>
                <a:ea typeface="+mn-ea"/>
                <a:cs typeface="+mn-cs"/>
              </a:rPr>
              <a:t>Maydi</a:t>
            </a:r>
            <a:r>
              <a:rPr lang="en-US" sz="1200" kern="1200" dirty="0">
                <a:solidFill>
                  <a:schemeClr val="tx1"/>
                </a:solidFill>
                <a:effectLst/>
                <a:ea typeface="+mn-ea"/>
                <a:cs typeface="+mn-cs"/>
              </a:rPr>
              <a:t> Frankincense Distillery </a:t>
            </a:r>
          </a:p>
          <a:p>
            <a:r>
              <a:rPr lang="en-US" sz="1200" kern="1200" dirty="0">
                <a:solidFill>
                  <a:schemeClr val="tx1"/>
                </a:solidFill>
                <a:effectLst/>
                <a:ea typeface="+mn-ea"/>
                <a:cs typeface="+mn-cs"/>
              </a:rPr>
              <a:t>Dubai, VAE </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Arabian Frankincense Distillery </a:t>
            </a:r>
          </a:p>
          <a:p>
            <a:r>
              <a:rPr lang="en-US" sz="1200" kern="1200" dirty="0">
                <a:solidFill>
                  <a:schemeClr val="tx1"/>
                </a:solidFill>
                <a:effectLst/>
                <a:ea typeface="+mn-ea"/>
                <a:cs typeface="+mn-cs"/>
              </a:rPr>
              <a:t>Muscat, Oman </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45</a:t>
            </a:fld>
            <a:endParaRPr lang="en-US"/>
          </a:p>
        </p:txBody>
      </p:sp>
    </p:spTree>
    <p:extLst>
      <p:ext uri="{BB962C8B-B14F-4D97-AF65-F5344CB8AC3E}">
        <p14:creationId xmlns:p14="http://schemas.microsoft.com/office/powerpoint/2010/main" val="730375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Lavendel</a:t>
            </a:r>
            <a:r>
              <a:rPr lang="en-US" b="0" dirty="0"/>
              <a:t> </a:t>
            </a:r>
            <a:r>
              <a:rPr lang="en-US" b="0" dirty="0" err="1"/>
              <a:t>ist</a:t>
            </a:r>
            <a:r>
              <a:rPr lang="en-US" b="0" dirty="0"/>
              <a:t> </a:t>
            </a:r>
            <a:r>
              <a:rPr lang="en-US" b="0" dirty="0" err="1"/>
              <a:t>ein</a:t>
            </a:r>
            <a:r>
              <a:rPr lang="en-US" b="0" dirty="0"/>
              <a:t> </a:t>
            </a:r>
            <a:r>
              <a:rPr lang="en-US" b="0" dirty="0" err="1"/>
              <a:t>tolles</a:t>
            </a:r>
            <a:r>
              <a:rPr lang="en-US" b="0" dirty="0"/>
              <a:t> </a:t>
            </a:r>
            <a:r>
              <a:rPr lang="en-US" b="0" dirty="0" err="1"/>
              <a:t>Beispiel</a:t>
            </a:r>
            <a:r>
              <a:rPr lang="en-US" b="0" dirty="0"/>
              <a:t> </a:t>
            </a:r>
            <a:r>
              <a:rPr lang="en-US" b="0" dirty="0" err="1"/>
              <a:t>dafür</a:t>
            </a:r>
            <a:r>
              <a:rPr lang="en-US" b="0" dirty="0"/>
              <a:t>, </a:t>
            </a:r>
            <a:r>
              <a:rPr lang="en-US" b="0" dirty="0" err="1"/>
              <a:t>wie</a:t>
            </a:r>
            <a:r>
              <a:rPr lang="en-US" b="0" dirty="0"/>
              <a:t> </a:t>
            </a:r>
            <a:r>
              <a:rPr lang="en-US" b="0" dirty="0" err="1"/>
              <a:t>hochkonzentriert</a:t>
            </a:r>
            <a:r>
              <a:rPr lang="en-US" b="0" dirty="0"/>
              <a:t> </a:t>
            </a:r>
            <a:r>
              <a:rPr lang="en-US" b="0" dirty="0" err="1"/>
              <a:t>unsere</a:t>
            </a:r>
            <a:r>
              <a:rPr lang="en-US" b="0" dirty="0"/>
              <a:t> </a:t>
            </a:r>
            <a:r>
              <a:rPr lang="en-US" b="0" dirty="0" err="1"/>
              <a:t>Öle</a:t>
            </a:r>
            <a:r>
              <a:rPr lang="en-US" b="0" dirty="0"/>
              <a:t> </a:t>
            </a:r>
            <a:r>
              <a:rPr lang="en-US" b="0" dirty="0" err="1"/>
              <a:t>sind</a:t>
            </a:r>
            <a:r>
              <a:rPr lang="en-US" b="0" dirty="0"/>
              <a:t>. </a:t>
            </a:r>
            <a:r>
              <a:rPr lang="en-US" b="0" dirty="0" err="1"/>
              <a:t>Wusstest</a:t>
            </a:r>
            <a:r>
              <a:rPr lang="en-US" b="0" dirty="0"/>
              <a:t> Du, </a:t>
            </a:r>
            <a:r>
              <a:rPr lang="en-US" b="0" dirty="0" err="1"/>
              <a:t>dass</a:t>
            </a:r>
            <a:r>
              <a:rPr lang="en-US" b="0" dirty="0"/>
              <a:t> Young Living </a:t>
            </a:r>
            <a:r>
              <a:rPr lang="en-US" b="0" dirty="0" err="1"/>
              <a:t>im</a:t>
            </a:r>
            <a:r>
              <a:rPr lang="en-US" b="0" dirty="0"/>
              <a:t> </a:t>
            </a:r>
            <a:r>
              <a:rPr lang="en-US" b="0" dirty="0" err="1"/>
              <a:t>Durchschnitt</a:t>
            </a:r>
            <a:r>
              <a:rPr lang="en-US" b="0" dirty="0"/>
              <a:t> 2,5 m2 </a:t>
            </a:r>
            <a:r>
              <a:rPr lang="en-US" b="0" dirty="0" err="1"/>
              <a:t>eines</a:t>
            </a:r>
            <a:r>
              <a:rPr lang="en-US" b="0" dirty="0"/>
              <a:t> </a:t>
            </a:r>
            <a:r>
              <a:rPr lang="en-US" b="0" dirty="0" err="1"/>
              <a:t>Lavendelfeldes</a:t>
            </a:r>
            <a:r>
              <a:rPr lang="en-US" b="0" dirty="0"/>
              <a:t> </a:t>
            </a:r>
            <a:r>
              <a:rPr lang="en-US" b="0" dirty="0" err="1"/>
              <a:t>braucht</a:t>
            </a:r>
            <a:r>
              <a:rPr lang="en-US" b="0" dirty="0"/>
              <a:t>, um </a:t>
            </a:r>
            <a:r>
              <a:rPr lang="en-US" b="0" dirty="0" err="1"/>
              <a:t>eine</a:t>
            </a:r>
            <a:r>
              <a:rPr lang="en-US" b="0" dirty="0"/>
              <a:t> 15ml </a:t>
            </a:r>
            <a:r>
              <a:rPr lang="en-US" b="0" dirty="0" err="1"/>
              <a:t>Flasche</a:t>
            </a:r>
            <a:r>
              <a:rPr lang="en-US" b="0" dirty="0"/>
              <a:t> </a:t>
            </a:r>
            <a:r>
              <a:rPr lang="en-US" b="0" dirty="0" err="1"/>
              <a:t>Lavendelöl</a:t>
            </a:r>
            <a:r>
              <a:rPr lang="en-US" b="0" dirty="0"/>
              <a:t> </a:t>
            </a:r>
            <a:r>
              <a:rPr lang="en-US" b="0" dirty="0" err="1"/>
              <a:t>herzustellen</a:t>
            </a:r>
            <a:r>
              <a:rPr lang="en-US" b="0" dirty="0"/>
              <a:t>? </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6</a:t>
            </a:fld>
            <a:endParaRPr lang="en-US"/>
          </a:p>
        </p:txBody>
      </p:sp>
    </p:spTree>
    <p:extLst>
      <p:ext uri="{BB962C8B-B14F-4D97-AF65-F5344CB8AC3E}">
        <p14:creationId xmlns:p14="http://schemas.microsoft.com/office/powerpoint/2010/main" val="2692331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Mit</a:t>
            </a:r>
            <a:r>
              <a:rPr lang="en-US" dirty="0"/>
              <a:t> Young Living </a:t>
            </a:r>
            <a:r>
              <a:rPr lang="en-US" dirty="0" err="1"/>
              <a:t>kannst</a:t>
            </a:r>
            <a:r>
              <a:rPr lang="en-US" dirty="0"/>
              <a:t> Du </a:t>
            </a:r>
            <a:r>
              <a:rPr lang="en-US" dirty="0" err="1"/>
              <a:t>Deine</a:t>
            </a:r>
            <a:r>
              <a:rPr lang="en-US" dirty="0"/>
              <a:t> Gesundheit und </a:t>
            </a:r>
            <a:r>
              <a:rPr lang="en-US" dirty="0" err="1"/>
              <a:t>Dein</a:t>
            </a:r>
            <a:r>
              <a:rPr lang="en-US" dirty="0"/>
              <a:t> </a:t>
            </a:r>
            <a:r>
              <a:rPr lang="en-US" dirty="0" err="1"/>
              <a:t>Wohlbefinden</a:t>
            </a:r>
            <a:r>
              <a:rPr lang="en-US" dirty="0"/>
              <a:t> </a:t>
            </a:r>
            <a:r>
              <a:rPr lang="en-US" dirty="0" err="1"/>
              <a:t>unterstützen</a:t>
            </a:r>
            <a:r>
              <a:rPr lang="en-US" dirty="0"/>
              <a:t>. </a:t>
            </a:r>
            <a:r>
              <a:rPr lang="en-US" dirty="0" err="1"/>
              <a:t>Ätherische</a:t>
            </a:r>
            <a:r>
              <a:rPr lang="en-US" dirty="0"/>
              <a:t> </a:t>
            </a:r>
            <a:r>
              <a:rPr lang="en-US" dirty="0" err="1"/>
              <a:t>Öle</a:t>
            </a:r>
            <a:r>
              <a:rPr lang="en-US" dirty="0"/>
              <a:t> </a:t>
            </a:r>
            <a:r>
              <a:rPr lang="en-US" dirty="0" err="1"/>
              <a:t>können</a:t>
            </a:r>
            <a:r>
              <a:rPr lang="en-US" dirty="0"/>
              <a:t> so </a:t>
            </a:r>
            <a:r>
              <a:rPr lang="en-US" dirty="0" err="1"/>
              <a:t>viele</a:t>
            </a:r>
            <a:r>
              <a:rPr lang="en-US" dirty="0"/>
              <a:t> </a:t>
            </a:r>
            <a:r>
              <a:rPr lang="en-US" dirty="0" err="1"/>
              <a:t>Bereiche</a:t>
            </a:r>
            <a:r>
              <a:rPr lang="en-US" dirty="0"/>
              <a:t> </a:t>
            </a:r>
            <a:r>
              <a:rPr lang="en-US" dirty="0" err="1"/>
              <a:t>Deines</a:t>
            </a:r>
            <a:r>
              <a:rPr lang="en-US" dirty="0"/>
              <a:t> </a:t>
            </a:r>
            <a:r>
              <a:rPr lang="en-US" dirty="0" err="1"/>
              <a:t>Lebens</a:t>
            </a:r>
            <a:r>
              <a:rPr lang="en-US" dirty="0"/>
              <a:t> </a:t>
            </a:r>
            <a:r>
              <a:rPr lang="en-US" dirty="0" err="1"/>
              <a:t>verbessern</a:t>
            </a:r>
            <a:r>
              <a:rPr lang="en-US" dirty="0"/>
              <a:t>. </a:t>
            </a:r>
            <a:r>
              <a:rPr lang="en-US" dirty="0" err="1"/>
              <a:t>Bist</a:t>
            </a:r>
            <a:r>
              <a:rPr lang="en-US" dirty="0"/>
              <a:t> Du </a:t>
            </a:r>
            <a:r>
              <a:rPr lang="en-US" dirty="0" err="1"/>
              <a:t>bereit</a:t>
            </a:r>
            <a:r>
              <a:rPr lang="en-US" dirty="0"/>
              <a:t> </a:t>
            </a:r>
            <a:r>
              <a:rPr lang="en-US" dirty="0" err="1"/>
              <a:t>dafür</a:t>
            </a:r>
            <a:r>
              <a:rPr lang="en-US" dirty="0"/>
              <a:t>? </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46</a:t>
            </a:fld>
            <a:endParaRPr lang="en-US"/>
          </a:p>
        </p:txBody>
      </p:sp>
    </p:spTree>
    <p:extLst>
      <p:ext uri="{BB962C8B-B14F-4D97-AF65-F5344CB8AC3E}">
        <p14:creationId xmlns:p14="http://schemas.microsoft.com/office/powerpoint/2010/main" val="1433739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ea typeface="+mn-ea"/>
                <a:cs typeface="+mn-cs"/>
              </a:rPr>
              <a:t>SeedtoSeal.com</a:t>
            </a:r>
            <a:endParaRPr lang="en-US" sz="1200" kern="1200" dirty="0">
              <a:solidFill>
                <a:schemeClr val="tx1"/>
              </a:solidFill>
              <a:effectLst/>
              <a:ea typeface="+mn-ea"/>
              <a:cs typeface="+mn-cs"/>
            </a:endParaRPr>
          </a:p>
          <a:p>
            <a:r>
              <a:rPr lang="en-US" sz="1200" kern="1200" dirty="0" err="1">
                <a:solidFill>
                  <a:schemeClr val="tx1"/>
                </a:solidFill>
                <a:effectLst/>
                <a:ea typeface="+mn-ea"/>
                <a:cs typeface="+mn-cs"/>
              </a:rPr>
              <a:t>Millionen</a:t>
            </a:r>
            <a:r>
              <a:rPr lang="en-US" sz="1200" kern="1200" dirty="0">
                <a:solidFill>
                  <a:schemeClr val="tx1"/>
                </a:solidFill>
                <a:effectLst/>
                <a:ea typeface="+mn-ea"/>
                <a:cs typeface="+mn-cs"/>
              </a:rPr>
              <a:t> auf der </a:t>
            </a:r>
            <a:r>
              <a:rPr lang="en-US" sz="1200" kern="1200" dirty="0" err="1">
                <a:solidFill>
                  <a:schemeClr val="tx1"/>
                </a:solidFill>
                <a:effectLst/>
                <a:ea typeface="+mn-ea"/>
                <a:cs typeface="+mn-cs"/>
              </a:rPr>
              <a:t>ganzen</a:t>
            </a:r>
            <a:r>
              <a:rPr lang="en-US" sz="1200" kern="1200" dirty="0">
                <a:solidFill>
                  <a:schemeClr val="tx1"/>
                </a:solidFill>
                <a:effectLst/>
                <a:ea typeface="+mn-ea"/>
                <a:cs typeface="+mn-cs"/>
              </a:rPr>
              <a:t> Welt </a:t>
            </a:r>
            <a:r>
              <a:rPr lang="en-US" sz="1200" kern="1200" dirty="0" err="1">
                <a:solidFill>
                  <a:schemeClr val="tx1"/>
                </a:solidFill>
                <a:effectLst/>
                <a:ea typeface="+mn-ea"/>
                <a:cs typeface="+mn-cs"/>
              </a:rPr>
              <a:t>haben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entdeckt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dass</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ein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Tropfen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reinen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ätherischen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Öls</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alles</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zum</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Besseren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verändern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kann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Entdecke</a:t>
            </a:r>
            <a:r>
              <a:rPr lang="en-US" sz="1200" kern="1200" dirty="0">
                <a:solidFill>
                  <a:schemeClr val="tx1"/>
                </a:solidFill>
                <a:effectLst/>
                <a:ea typeface="+mn-ea"/>
                <a:cs typeface="+mn-cs"/>
              </a:rPr>
              <a:t>, was Seed to Seal® </a:t>
            </a:r>
            <a:r>
              <a:rPr lang="en-US" sz="1200" kern="1200" dirty="0" err="1">
                <a:solidFill>
                  <a:schemeClr val="tx1"/>
                </a:solidFill>
                <a:effectLst/>
                <a:ea typeface="+mn-ea"/>
                <a:cs typeface="+mn-cs"/>
              </a:rPr>
              <a:t>zum</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ultimativen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industrieführenden</a:t>
            </a:r>
            <a:r>
              <a:rPr lang="en-US" sz="1200" kern="1200" dirty="0">
                <a:solidFill>
                  <a:schemeClr val="tx1"/>
                </a:solidFill>
                <a:effectLst/>
                <a:ea typeface="+mn-ea"/>
                <a:cs typeface="+mn-cs"/>
              </a:rPr>
              <a:t> Standard </a:t>
            </a:r>
            <a:r>
              <a:rPr lang="en-US" sz="1200" kern="1200" dirty="0" err="1">
                <a:solidFill>
                  <a:schemeClr val="tx1"/>
                </a:solidFill>
                <a:effectLst/>
                <a:ea typeface="+mn-ea"/>
                <a:cs typeface="+mn-cs"/>
              </a:rPr>
              <a:t>für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Produkte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mit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ätherischen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Ölen</a:t>
            </a:r>
            <a:r>
              <a:rPr lang="en-US" sz="1200" kern="1200" dirty="0">
                <a:solidFill>
                  <a:schemeClr val="tx1"/>
                </a:solidFill>
                <a:effectLst/>
                <a:ea typeface="+mn-ea"/>
                <a:cs typeface="+mn-cs"/>
              </a:rPr>
              <a:t> , der </a:t>
            </a:r>
            <a:r>
              <a:rPr lang="en-US" sz="1200" kern="1200" dirty="0" err="1">
                <a:solidFill>
                  <a:schemeClr val="tx1"/>
                </a:solidFill>
                <a:effectLst/>
                <a:ea typeface="+mn-ea"/>
                <a:cs typeface="+mn-cs"/>
              </a:rPr>
              <a:t>seit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zwei</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Jahrzehnten</a:t>
            </a:r>
            <a:r>
              <a:rPr lang="en-US" sz="1200" kern="1200" dirty="0">
                <a:solidFill>
                  <a:schemeClr val="tx1"/>
                </a:solidFill>
                <a:effectLst/>
                <a:ea typeface="+mn-ea"/>
                <a:cs typeface="+mn-cs"/>
              </a:rPr>
              <a:t> Leben </a:t>
            </a:r>
            <a:r>
              <a:rPr lang="en-US" sz="1200" kern="1200" dirty="0" err="1">
                <a:solidFill>
                  <a:schemeClr val="tx1"/>
                </a:solidFill>
                <a:effectLst/>
                <a:ea typeface="+mn-ea"/>
                <a:cs typeface="+mn-cs"/>
              </a:rPr>
              <a:t>verändert</a:t>
            </a:r>
            <a:r>
              <a:rPr lang="en-US" sz="1200" kern="1200" dirty="0">
                <a:solidFill>
                  <a:schemeClr val="tx1"/>
                </a:solidFill>
                <a:effectLst/>
                <a:ea typeface="+mn-ea"/>
                <a:cs typeface="+mn-cs"/>
              </a:rPr>
              <a:t>.</a:t>
            </a:r>
          </a:p>
          <a:p>
            <a:endParaRPr lang="en-US" sz="1200" kern="1200" dirty="0">
              <a:solidFill>
                <a:schemeClr val="tx1"/>
              </a:solidFill>
              <a:effectLst/>
              <a:ea typeface="+mn-ea"/>
              <a:cs typeface="+mn-cs"/>
            </a:endParaRPr>
          </a:p>
          <a:p>
            <a:r>
              <a:rPr lang="en-US" sz="1200" kern="1200" dirty="0" err="1">
                <a:solidFill>
                  <a:schemeClr val="tx1"/>
                </a:solidFill>
                <a:effectLst/>
                <a:ea typeface="+mn-ea"/>
                <a:cs typeface="+mn-cs"/>
              </a:rPr>
              <a:t>NingXiaRed.com</a:t>
            </a:r>
            <a:r>
              <a:rPr lang="en-US" sz="1200" kern="1200" dirty="0">
                <a:solidFill>
                  <a:schemeClr val="tx1"/>
                </a:solidFill>
                <a:effectLst/>
                <a:ea typeface="+mn-ea"/>
                <a:cs typeface="+mn-cs"/>
              </a:rPr>
              <a:t> </a:t>
            </a:r>
          </a:p>
          <a:p>
            <a:r>
              <a:rPr lang="en-US" sz="1200" kern="1200" dirty="0" err="1">
                <a:solidFill>
                  <a:schemeClr val="tx1"/>
                </a:solidFill>
                <a:effectLst/>
                <a:ea typeface="+mn-ea"/>
                <a:cs typeface="+mn-cs"/>
              </a:rPr>
              <a:t>NingXia</a:t>
            </a:r>
            <a:r>
              <a:rPr lang="en-US" sz="1200" kern="1200" dirty="0">
                <a:solidFill>
                  <a:schemeClr val="tx1"/>
                </a:solidFill>
                <a:effectLst/>
                <a:ea typeface="+mn-ea"/>
                <a:cs typeface="+mn-cs"/>
              </a:rPr>
              <a:t> Red® </a:t>
            </a:r>
            <a:r>
              <a:rPr lang="en-US" sz="1200" kern="1200" dirty="0" err="1">
                <a:solidFill>
                  <a:schemeClr val="tx1"/>
                </a:solidFill>
                <a:effectLst/>
                <a:ea typeface="+mn-ea"/>
                <a:cs typeface="+mn-cs"/>
              </a:rPr>
              <a:t>ist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mehr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als</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nur</a:t>
            </a:r>
            <a:r>
              <a:rPr lang="en-US" sz="1200" kern="1200" dirty="0">
                <a:solidFill>
                  <a:schemeClr val="tx1"/>
                </a:solidFill>
                <a:effectLst/>
                <a:ea typeface="+mn-ea"/>
                <a:cs typeface="+mn-cs"/>
              </a:rPr>
              <a:t> Young Livings </a:t>
            </a:r>
            <a:r>
              <a:rPr lang="en-US" sz="1200" kern="1200" dirty="0" err="1">
                <a:solidFill>
                  <a:schemeClr val="tx1"/>
                </a:solidFill>
                <a:effectLst/>
                <a:ea typeface="+mn-ea"/>
                <a:cs typeface="+mn-cs"/>
              </a:rPr>
              <a:t>hauseigener</a:t>
            </a:r>
            <a:r>
              <a:rPr lang="en-US" sz="1200" kern="1200" dirty="0">
                <a:solidFill>
                  <a:schemeClr val="tx1"/>
                </a:solidFill>
                <a:effectLst/>
                <a:ea typeface="+mn-ea"/>
                <a:cs typeface="+mn-cs"/>
              </a:rPr>
              <a:t> Drink, </a:t>
            </a:r>
            <a:r>
              <a:rPr lang="en-US" sz="1200" kern="1200" dirty="0" err="1">
                <a:solidFill>
                  <a:schemeClr val="tx1"/>
                </a:solidFill>
                <a:effectLst/>
                <a:ea typeface="+mn-ea"/>
                <a:cs typeface="+mn-cs"/>
              </a:rPr>
              <a:t>voll</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mit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dem</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tollen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Geschmack</a:t>
            </a:r>
            <a:r>
              <a:rPr lang="en-US" sz="1200" kern="1200" dirty="0">
                <a:solidFill>
                  <a:schemeClr val="tx1"/>
                </a:solidFill>
                <a:effectLst/>
                <a:ea typeface="+mn-ea"/>
                <a:cs typeface="+mn-cs"/>
              </a:rPr>
              <a:t> der </a:t>
            </a:r>
            <a:r>
              <a:rPr lang="en-US" sz="1200" kern="1200" dirty="0" err="1">
                <a:solidFill>
                  <a:schemeClr val="tx1"/>
                </a:solidFill>
                <a:effectLst/>
                <a:ea typeface="+mn-ea"/>
                <a:cs typeface="+mn-cs"/>
              </a:rPr>
              <a:t>Wolfsbeere</a:t>
            </a:r>
            <a:r>
              <a:rPr lang="en-US" sz="1200" kern="1200" dirty="0">
                <a:solidFill>
                  <a:schemeClr val="tx1"/>
                </a:solidFill>
                <a:effectLst/>
                <a:ea typeface="+mn-ea"/>
                <a:cs typeface="+mn-cs"/>
              </a:rPr>
              <a:t> — </a:t>
            </a:r>
            <a:r>
              <a:rPr lang="en-US" sz="1200" kern="1200" dirty="0" err="1">
                <a:solidFill>
                  <a:schemeClr val="tx1"/>
                </a:solidFill>
                <a:effectLst/>
                <a:ea typeface="+mn-ea"/>
                <a:cs typeface="+mn-cs"/>
              </a:rPr>
              <a:t>damit</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kannst</a:t>
            </a:r>
            <a:r>
              <a:rPr lang="en-US" sz="1200" kern="1200" dirty="0">
                <a:solidFill>
                  <a:schemeClr val="tx1"/>
                </a:solidFill>
                <a:effectLst/>
                <a:ea typeface="+mn-ea"/>
                <a:cs typeface="+mn-cs"/>
              </a:rPr>
              <a:t> Du </a:t>
            </a:r>
            <a:r>
              <a:rPr lang="en-US" sz="1200" kern="1200" dirty="0" err="1">
                <a:solidFill>
                  <a:schemeClr val="tx1"/>
                </a:solidFill>
                <a:effectLst/>
                <a:ea typeface="+mn-ea"/>
                <a:cs typeface="+mn-cs"/>
              </a:rPr>
              <a:t>auch</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Dein</a:t>
            </a:r>
            <a:r>
              <a:rPr lang="en-US" sz="1200" kern="1200" dirty="0">
                <a:solidFill>
                  <a:schemeClr val="tx1"/>
                </a:solidFill>
                <a:effectLst/>
                <a:ea typeface="+mn-ea"/>
                <a:cs typeface="+mn-cs"/>
              </a:rPr>
              <a:t> Business </a:t>
            </a:r>
            <a:r>
              <a:rPr lang="en-US" sz="1200" kern="1200" dirty="0" err="1">
                <a:solidFill>
                  <a:schemeClr val="tx1"/>
                </a:solidFill>
                <a:effectLst/>
                <a:ea typeface="+mn-ea"/>
                <a:cs typeface="+mn-cs"/>
              </a:rPr>
              <a:t>aufbauen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Nutze</a:t>
            </a:r>
            <a:r>
              <a:rPr lang="en-US" sz="1200" kern="1200" dirty="0">
                <a:solidFill>
                  <a:schemeClr val="tx1"/>
                </a:solidFill>
                <a:effectLst/>
                <a:ea typeface="+mn-ea"/>
                <a:cs typeface="+mn-cs"/>
              </a:rPr>
              <a:t> die Website, um </a:t>
            </a:r>
            <a:r>
              <a:rPr lang="en-US" sz="1200" kern="1200" dirty="0" err="1">
                <a:solidFill>
                  <a:schemeClr val="tx1"/>
                </a:solidFill>
                <a:effectLst/>
                <a:ea typeface="+mn-ea"/>
                <a:cs typeface="+mn-cs"/>
              </a:rPr>
              <a:t>alles</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herauszufinden</a:t>
            </a:r>
            <a:r>
              <a:rPr lang="en-US" sz="1200" kern="1200" dirty="0">
                <a:solidFill>
                  <a:schemeClr val="tx1"/>
                </a:solidFill>
                <a:effectLst/>
                <a:ea typeface="+mn-ea"/>
                <a:cs typeface="+mn-cs"/>
              </a:rPr>
              <a:t>, was Du </a:t>
            </a:r>
            <a:r>
              <a:rPr lang="en-US" sz="1200" kern="1200" dirty="0" err="1">
                <a:solidFill>
                  <a:schemeClr val="tx1"/>
                </a:solidFill>
                <a:effectLst/>
                <a:ea typeface="+mn-ea"/>
                <a:cs typeface="+mn-cs"/>
              </a:rPr>
              <a:t>über</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NingXia</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Produkte</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wissen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musst</a:t>
            </a:r>
            <a:r>
              <a:rPr lang="en-US" sz="1200" kern="1200" dirty="0">
                <a:solidFill>
                  <a:schemeClr val="tx1"/>
                </a:solidFill>
                <a:effectLst/>
                <a:ea typeface="+mn-ea"/>
                <a:cs typeface="+mn-cs"/>
              </a:rPr>
              <a:t>.</a:t>
            </a:r>
          </a:p>
          <a:p>
            <a:endParaRPr lang="en-US" dirty="0"/>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47</a:t>
            </a:fld>
            <a:endParaRPr lang="en-US"/>
          </a:p>
        </p:txBody>
      </p:sp>
    </p:spTree>
    <p:extLst>
      <p:ext uri="{BB962C8B-B14F-4D97-AF65-F5344CB8AC3E}">
        <p14:creationId xmlns:p14="http://schemas.microsoft.com/office/powerpoint/2010/main" val="374512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rPr>
              <a:t>Da </a:t>
            </a:r>
            <a:r>
              <a:rPr lang="en-US" dirty="0" err="1">
                <a:solidFill>
                  <a:prstClr val="black"/>
                </a:solidFill>
              </a:rPr>
              <a:t>gibt</a:t>
            </a:r>
            <a:r>
              <a:rPr lang="en-US" dirty="0">
                <a:solidFill>
                  <a:prstClr val="black"/>
                </a:solidFill>
              </a:rPr>
              <a:t> </a:t>
            </a:r>
            <a:r>
              <a:rPr lang="en-US" dirty="0" err="1">
                <a:solidFill>
                  <a:prstClr val="black"/>
                </a:solidFill>
              </a:rPr>
              <a:t>es</a:t>
            </a:r>
            <a:r>
              <a:rPr lang="en-US" dirty="0">
                <a:solidFill>
                  <a:prstClr val="black"/>
                </a:solidFill>
              </a:rPr>
              <a:t> dieses </a:t>
            </a:r>
            <a:r>
              <a:rPr lang="en-US" dirty="0" err="1">
                <a:solidFill>
                  <a:prstClr val="black"/>
                </a:solidFill>
              </a:rPr>
              <a:t>allgemeine</a:t>
            </a:r>
            <a:r>
              <a:rPr lang="en-US" dirty="0">
                <a:solidFill>
                  <a:prstClr val="black"/>
                </a:solidFill>
              </a:rPr>
              <a:t> </a:t>
            </a:r>
            <a:r>
              <a:rPr lang="en-US" dirty="0" err="1">
                <a:solidFill>
                  <a:prstClr val="black"/>
                </a:solidFill>
              </a:rPr>
              <a:t>Missverständnis</a:t>
            </a:r>
            <a:r>
              <a:rPr lang="en-US" dirty="0">
                <a:solidFill>
                  <a:prstClr val="black"/>
                </a:solidFill>
              </a:rPr>
              <a:t>, </a:t>
            </a:r>
            <a:r>
              <a:rPr lang="en-US" dirty="0" err="1">
                <a:solidFill>
                  <a:prstClr val="black"/>
                </a:solidFill>
              </a:rPr>
              <a:t>dass</a:t>
            </a:r>
            <a:r>
              <a:rPr lang="en-US" dirty="0">
                <a:solidFill>
                  <a:prstClr val="black"/>
                </a:solidFill>
              </a:rPr>
              <a:t> </a:t>
            </a:r>
            <a:r>
              <a:rPr lang="en-US" dirty="0" err="1">
                <a:solidFill>
                  <a:prstClr val="black"/>
                </a:solidFill>
              </a:rPr>
              <a:t>ätherische</a:t>
            </a:r>
            <a:r>
              <a:rPr lang="en-US" dirty="0">
                <a:solidFill>
                  <a:prstClr val="black"/>
                </a:solidFill>
              </a:rPr>
              <a:t> </a:t>
            </a:r>
            <a:r>
              <a:rPr lang="en-US" dirty="0" err="1">
                <a:solidFill>
                  <a:prstClr val="black"/>
                </a:solidFill>
              </a:rPr>
              <a:t>Öle</a:t>
            </a:r>
            <a:r>
              <a:rPr lang="en-US" dirty="0">
                <a:solidFill>
                  <a:prstClr val="black"/>
                </a:solidFill>
              </a:rPr>
              <a:t> </a:t>
            </a:r>
            <a:r>
              <a:rPr lang="en-US" dirty="0" err="1">
                <a:solidFill>
                  <a:prstClr val="black"/>
                </a:solidFill>
              </a:rPr>
              <a:t>erst</a:t>
            </a:r>
            <a:r>
              <a:rPr lang="en-US" dirty="0">
                <a:solidFill>
                  <a:prstClr val="black"/>
                </a:solidFill>
              </a:rPr>
              <a:t> </a:t>
            </a:r>
            <a:r>
              <a:rPr lang="en-US" dirty="0" err="1">
                <a:solidFill>
                  <a:prstClr val="black"/>
                </a:solidFill>
              </a:rPr>
              <a:t>kürzlich</a:t>
            </a:r>
            <a:r>
              <a:rPr lang="en-US" dirty="0">
                <a:solidFill>
                  <a:prstClr val="black"/>
                </a:solidFill>
              </a:rPr>
              <a:t> </a:t>
            </a:r>
            <a:r>
              <a:rPr lang="en-US" dirty="0" err="1">
                <a:solidFill>
                  <a:prstClr val="black"/>
                </a:solidFill>
              </a:rPr>
              <a:t>entdeckt</a:t>
            </a:r>
            <a:r>
              <a:rPr lang="en-US" dirty="0">
                <a:solidFill>
                  <a:prstClr val="black"/>
                </a:solidFill>
              </a:rPr>
              <a:t> </a:t>
            </a:r>
            <a:r>
              <a:rPr lang="en-US" dirty="0" err="1">
                <a:solidFill>
                  <a:prstClr val="black"/>
                </a:solidFill>
              </a:rPr>
              <a:t>wurden</a:t>
            </a:r>
            <a:r>
              <a:rPr lang="en-US" dirty="0">
                <a:solidFill>
                  <a:prstClr val="black"/>
                </a:solidFill>
              </a:rPr>
              <a:t> und </a:t>
            </a:r>
            <a:r>
              <a:rPr lang="en-US" dirty="0" err="1">
                <a:solidFill>
                  <a:prstClr val="black"/>
                </a:solidFill>
              </a:rPr>
              <a:t>ein</a:t>
            </a:r>
            <a:r>
              <a:rPr lang="en-US" dirty="0">
                <a:solidFill>
                  <a:prstClr val="black"/>
                </a:solidFill>
              </a:rPr>
              <a:t> </a:t>
            </a:r>
            <a:r>
              <a:rPr lang="en-US" dirty="0" err="1">
                <a:solidFill>
                  <a:prstClr val="black"/>
                </a:solidFill>
              </a:rPr>
              <a:t>neuer</a:t>
            </a:r>
            <a:r>
              <a:rPr lang="en-US" dirty="0">
                <a:solidFill>
                  <a:prstClr val="black"/>
                </a:solidFill>
              </a:rPr>
              <a:t> </a:t>
            </a:r>
            <a:r>
              <a:rPr lang="en-US" dirty="0" err="1">
                <a:solidFill>
                  <a:prstClr val="black"/>
                </a:solidFill>
              </a:rPr>
              <a:t>Gesundheitstrend</a:t>
            </a:r>
            <a:r>
              <a:rPr lang="en-US" dirty="0">
                <a:solidFill>
                  <a:prstClr val="black"/>
                </a:solidFill>
              </a:rPr>
              <a:t> </a:t>
            </a:r>
            <a:r>
              <a:rPr lang="en-US" dirty="0" err="1">
                <a:solidFill>
                  <a:prstClr val="black"/>
                </a:solidFill>
              </a:rPr>
              <a:t>sind</a:t>
            </a:r>
            <a:r>
              <a:rPr lang="en-US" dirty="0">
                <a:solidFill>
                  <a:prstClr val="black"/>
                </a:solidFill>
              </a:rPr>
              <a:t>. Das </a:t>
            </a:r>
            <a:r>
              <a:rPr lang="en-US" dirty="0" err="1">
                <a:solidFill>
                  <a:prstClr val="black"/>
                </a:solidFill>
              </a:rPr>
              <a:t>ist</a:t>
            </a:r>
            <a:r>
              <a:rPr lang="en-US" dirty="0">
                <a:solidFill>
                  <a:prstClr val="black"/>
                </a:solidFill>
              </a:rPr>
              <a:t> </a:t>
            </a:r>
            <a:r>
              <a:rPr lang="en-US" dirty="0" err="1">
                <a:solidFill>
                  <a:prstClr val="black"/>
                </a:solidFill>
              </a:rPr>
              <a:t>schlicht</a:t>
            </a:r>
            <a:r>
              <a:rPr lang="en-US" dirty="0">
                <a:solidFill>
                  <a:prstClr val="black"/>
                </a:solidFill>
              </a:rPr>
              <a:t> und </a:t>
            </a:r>
            <a:r>
              <a:rPr lang="en-US" dirty="0" err="1">
                <a:solidFill>
                  <a:prstClr val="black"/>
                </a:solidFill>
              </a:rPr>
              <a:t>ergreifend</a:t>
            </a:r>
            <a:r>
              <a:rPr lang="en-US" dirty="0">
                <a:solidFill>
                  <a:prstClr val="black"/>
                </a:solidFill>
              </a:rPr>
              <a:t> </a:t>
            </a:r>
            <a:r>
              <a:rPr lang="en-US" dirty="0" err="1">
                <a:solidFill>
                  <a:prstClr val="black"/>
                </a:solidFill>
              </a:rPr>
              <a:t>nicht</a:t>
            </a:r>
            <a:r>
              <a:rPr lang="en-US" dirty="0">
                <a:solidFill>
                  <a:prstClr val="black"/>
                </a:solidFill>
              </a:rPr>
              <a:t> </a:t>
            </a:r>
            <a:r>
              <a:rPr lang="en-US" dirty="0" err="1">
                <a:solidFill>
                  <a:prstClr val="black"/>
                </a:solidFill>
              </a:rPr>
              <a:t>wahr</a:t>
            </a:r>
            <a:r>
              <a:rPr lang="en-US" dirty="0">
                <a:solidFill>
                  <a:prstClr val="black"/>
                </a:solidFill>
              </a:rPr>
              <a:t>: </a:t>
            </a:r>
            <a:r>
              <a:rPr lang="en-US" dirty="0" err="1">
                <a:solidFill>
                  <a:prstClr val="black"/>
                </a:solidFill>
              </a:rPr>
              <a:t>Ätherische</a:t>
            </a:r>
            <a:r>
              <a:rPr lang="en-US" dirty="0">
                <a:solidFill>
                  <a:prstClr val="black"/>
                </a:solidFill>
              </a:rPr>
              <a:t> </a:t>
            </a:r>
            <a:r>
              <a:rPr lang="en-US" dirty="0" err="1">
                <a:solidFill>
                  <a:prstClr val="black"/>
                </a:solidFill>
              </a:rPr>
              <a:t>Öle</a:t>
            </a:r>
            <a:r>
              <a:rPr lang="en-US" dirty="0">
                <a:solidFill>
                  <a:prstClr val="black"/>
                </a:solidFill>
              </a:rPr>
              <a:t> </a:t>
            </a:r>
            <a:r>
              <a:rPr lang="en-US" dirty="0" err="1">
                <a:solidFill>
                  <a:prstClr val="black"/>
                </a:solidFill>
              </a:rPr>
              <a:t>verbessern</a:t>
            </a:r>
            <a:r>
              <a:rPr lang="en-US" dirty="0">
                <a:solidFill>
                  <a:prstClr val="black"/>
                </a:solidFill>
              </a:rPr>
              <a:t> </a:t>
            </a:r>
            <a:r>
              <a:rPr lang="en-US" dirty="0" err="1">
                <a:solidFill>
                  <a:prstClr val="black"/>
                </a:solidFill>
              </a:rPr>
              <a:t>bereits</a:t>
            </a:r>
            <a:r>
              <a:rPr lang="en-US" dirty="0">
                <a:solidFill>
                  <a:prstClr val="black"/>
                </a:solidFill>
              </a:rPr>
              <a:t> </a:t>
            </a:r>
            <a:r>
              <a:rPr lang="en-US" dirty="0" err="1">
                <a:solidFill>
                  <a:prstClr val="black"/>
                </a:solidFill>
              </a:rPr>
              <a:t>seit</a:t>
            </a:r>
            <a:r>
              <a:rPr lang="en-US" dirty="0">
                <a:solidFill>
                  <a:prstClr val="black"/>
                </a:solidFill>
              </a:rPr>
              <a:t> </a:t>
            </a:r>
            <a:r>
              <a:rPr lang="en-US" dirty="0" err="1">
                <a:solidFill>
                  <a:prstClr val="black"/>
                </a:solidFill>
              </a:rPr>
              <a:t>tausenden</a:t>
            </a:r>
            <a:r>
              <a:rPr lang="en-US" dirty="0">
                <a:solidFill>
                  <a:prstClr val="black"/>
                </a:solidFill>
              </a:rPr>
              <a:t> Jahren das Leben in </a:t>
            </a:r>
            <a:r>
              <a:rPr lang="en-US" dirty="0" err="1">
                <a:solidFill>
                  <a:prstClr val="black"/>
                </a:solidFill>
              </a:rPr>
              <a:t>verschiedensten</a:t>
            </a:r>
            <a:r>
              <a:rPr lang="en-US" dirty="0">
                <a:solidFill>
                  <a:prstClr val="black"/>
                </a:solidFill>
              </a:rPr>
              <a:t> </a:t>
            </a:r>
            <a:r>
              <a:rPr lang="en-US" dirty="0" err="1">
                <a:solidFill>
                  <a:prstClr val="black"/>
                </a:solidFill>
              </a:rPr>
              <a:t>Kulturen</a:t>
            </a:r>
            <a:r>
              <a:rPr lang="en-US" dirty="0">
                <a:solidFill>
                  <a:prstClr val="black"/>
                </a:solidFill>
              </a:rPr>
              <a:t> </a:t>
            </a:r>
            <a:r>
              <a:rPr lang="en-US" dirty="0" err="1">
                <a:solidFill>
                  <a:prstClr val="black"/>
                </a:solidFill>
              </a:rPr>
              <a:t>mit</a:t>
            </a:r>
            <a:r>
              <a:rPr lang="en-US" dirty="0">
                <a:solidFill>
                  <a:prstClr val="black"/>
                </a:solidFill>
              </a:rPr>
              <a:t> </a:t>
            </a:r>
            <a:r>
              <a:rPr lang="en-US" dirty="0" err="1">
                <a:solidFill>
                  <a:prstClr val="black"/>
                </a:solidFill>
              </a:rPr>
              <a:t>verschiedensten</a:t>
            </a:r>
            <a:r>
              <a:rPr lang="en-US" dirty="0">
                <a:solidFill>
                  <a:prstClr val="black"/>
                </a:solidFill>
              </a:rPr>
              <a:t> </a:t>
            </a:r>
            <a:r>
              <a:rPr lang="en-US" dirty="0" err="1">
                <a:solidFill>
                  <a:prstClr val="black"/>
                </a:solidFill>
              </a:rPr>
              <a:t>Vorteilen</a:t>
            </a:r>
            <a:r>
              <a:rPr lang="en-US" dirty="0">
                <a:solidFill>
                  <a:prstClr val="black"/>
                </a:solidFill>
              </a:rPr>
              <a:t> von der </a:t>
            </a:r>
            <a:r>
              <a:rPr lang="en-US" dirty="0" err="1">
                <a:solidFill>
                  <a:prstClr val="black"/>
                </a:solidFill>
              </a:rPr>
              <a:t>Kosmetik</a:t>
            </a:r>
            <a:r>
              <a:rPr lang="en-US" dirty="0">
                <a:solidFill>
                  <a:prstClr val="black"/>
                </a:solidFill>
              </a:rPr>
              <a:t>, </a:t>
            </a:r>
            <a:r>
              <a:rPr lang="en-US" dirty="0" err="1">
                <a:solidFill>
                  <a:prstClr val="black"/>
                </a:solidFill>
              </a:rPr>
              <a:t>über</a:t>
            </a:r>
            <a:r>
              <a:rPr lang="en-US" dirty="0">
                <a:solidFill>
                  <a:prstClr val="black"/>
                </a:solidFill>
              </a:rPr>
              <a:t> </a:t>
            </a:r>
            <a:r>
              <a:rPr lang="en-US" dirty="0" err="1">
                <a:solidFill>
                  <a:prstClr val="black"/>
                </a:solidFill>
              </a:rPr>
              <a:t>Ernährung</a:t>
            </a:r>
            <a:r>
              <a:rPr lang="en-US" dirty="0">
                <a:solidFill>
                  <a:prstClr val="black"/>
                </a:solidFill>
              </a:rPr>
              <a:t> und </a:t>
            </a:r>
            <a:r>
              <a:rPr lang="en-US" dirty="0" err="1">
                <a:solidFill>
                  <a:prstClr val="black"/>
                </a:solidFill>
              </a:rPr>
              <a:t>religiose</a:t>
            </a:r>
            <a:r>
              <a:rPr lang="en-US" dirty="0">
                <a:solidFill>
                  <a:prstClr val="black"/>
                </a:solidFill>
              </a:rPr>
              <a:t> </a:t>
            </a:r>
            <a:r>
              <a:rPr lang="en-US" dirty="0" err="1">
                <a:solidFill>
                  <a:prstClr val="black"/>
                </a:solidFill>
              </a:rPr>
              <a:t>Anwendungen</a:t>
            </a:r>
            <a:r>
              <a:rPr lang="en-US" dirty="0">
                <a:solidFill>
                  <a:prstClr val="black"/>
                </a:solidFill>
              </a:rPr>
              <a:t>.  </a:t>
            </a:r>
            <a:r>
              <a:rPr lang="en-US" dirty="0" err="1">
                <a:solidFill>
                  <a:prstClr val="black"/>
                </a:solidFill>
              </a:rPr>
              <a:t>Ätherische</a:t>
            </a:r>
            <a:r>
              <a:rPr lang="en-US" dirty="0">
                <a:solidFill>
                  <a:prstClr val="black"/>
                </a:solidFill>
              </a:rPr>
              <a:t> </a:t>
            </a:r>
            <a:r>
              <a:rPr lang="en-US" dirty="0" err="1">
                <a:solidFill>
                  <a:prstClr val="black"/>
                </a:solidFill>
              </a:rPr>
              <a:t>Ölen</a:t>
            </a:r>
            <a:r>
              <a:rPr lang="en-US" dirty="0">
                <a:solidFill>
                  <a:prstClr val="black"/>
                </a:solidFill>
              </a:rPr>
              <a:t> </a:t>
            </a:r>
            <a:r>
              <a:rPr lang="en-US" dirty="0" err="1">
                <a:solidFill>
                  <a:prstClr val="black"/>
                </a:solidFill>
              </a:rPr>
              <a:t>wurden</a:t>
            </a:r>
            <a:r>
              <a:rPr lang="en-US" dirty="0">
                <a:solidFill>
                  <a:prstClr val="black"/>
                </a:solidFill>
              </a:rPr>
              <a:t> von den </a:t>
            </a:r>
            <a:r>
              <a:rPr lang="en-US" dirty="0" err="1">
                <a:solidFill>
                  <a:prstClr val="black"/>
                </a:solidFill>
              </a:rPr>
              <a:t>antiken</a:t>
            </a:r>
            <a:r>
              <a:rPr lang="en-US" dirty="0">
                <a:solidFill>
                  <a:prstClr val="black"/>
                </a:solidFill>
              </a:rPr>
              <a:t> </a:t>
            </a:r>
            <a:r>
              <a:rPr lang="en-US" dirty="0" err="1">
                <a:solidFill>
                  <a:prstClr val="black"/>
                </a:solidFill>
              </a:rPr>
              <a:t>Griechen</a:t>
            </a:r>
            <a:r>
              <a:rPr lang="en-US" dirty="0">
                <a:solidFill>
                  <a:prstClr val="black"/>
                </a:solidFill>
              </a:rPr>
              <a:t>, </a:t>
            </a:r>
            <a:r>
              <a:rPr lang="en-US" dirty="0" err="1">
                <a:solidFill>
                  <a:prstClr val="black"/>
                </a:solidFill>
              </a:rPr>
              <a:t>Römern</a:t>
            </a:r>
            <a:r>
              <a:rPr lang="en-US" dirty="0">
                <a:solidFill>
                  <a:prstClr val="black"/>
                </a:solidFill>
              </a:rPr>
              <a:t>, </a:t>
            </a:r>
            <a:r>
              <a:rPr lang="en-US" dirty="0" err="1">
                <a:solidFill>
                  <a:prstClr val="black"/>
                </a:solidFill>
              </a:rPr>
              <a:t>Ägyptern</a:t>
            </a:r>
            <a:r>
              <a:rPr lang="en-US" dirty="0">
                <a:solidFill>
                  <a:prstClr val="black"/>
                </a:solidFill>
              </a:rPr>
              <a:t>, </a:t>
            </a:r>
            <a:r>
              <a:rPr lang="en-US" dirty="0" err="1">
                <a:solidFill>
                  <a:prstClr val="black"/>
                </a:solidFill>
              </a:rPr>
              <a:t>Chinesen</a:t>
            </a:r>
            <a:r>
              <a:rPr lang="en-US" dirty="0">
                <a:solidFill>
                  <a:prstClr val="black"/>
                </a:solidFill>
              </a:rPr>
              <a:t> und </a:t>
            </a:r>
            <a:r>
              <a:rPr lang="en-US" dirty="0" err="1">
                <a:solidFill>
                  <a:prstClr val="black"/>
                </a:solidFill>
              </a:rPr>
              <a:t>Europäern</a:t>
            </a:r>
            <a:r>
              <a:rPr lang="en-US" dirty="0">
                <a:solidFill>
                  <a:prstClr val="black"/>
                </a:solidFill>
              </a:rPr>
              <a:t> </a:t>
            </a:r>
            <a:r>
              <a:rPr lang="en-US" dirty="0" err="1">
                <a:solidFill>
                  <a:prstClr val="black"/>
                </a:solidFill>
              </a:rPr>
              <a:t>genutzt</a:t>
            </a:r>
            <a:r>
              <a:rPr lang="en-US" dirty="0">
                <a:solidFill>
                  <a:prstClr val="black"/>
                </a:solidFill>
              </a:rPr>
              <a:t>. </a:t>
            </a:r>
            <a:r>
              <a:rPr lang="en-US" dirty="0" err="1">
                <a:solidFill>
                  <a:prstClr val="black"/>
                </a:solidFill>
              </a:rPr>
              <a:t>Tatsächlich</a:t>
            </a:r>
            <a:r>
              <a:rPr lang="en-US" dirty="0">
                <a:solidFill>
                  <a:prstClr val="black"/>
                </a:solidFill>
              </a:rPr>
              <a:t> </a:t>
            </a:r>
            <a:r>
              <a:rPr lang="en-US" dirty="0" err="1">
                <a:solidFill>
                  <a:prstClr val="black"/>
                </a:solidFill>
              </a:rPr>
              <a:t>werden</a:t>
            </a:r>
            <a:r>
              <a:rPr lang="en-US" dirty="0">
                <a:solidFill>
                  <a:prstClr val="black"/>
                </a:solidFill>
              </a:rPr>
              <a:t> </a:t>
            </a:r>
            <a:r>
              <a:rPr lang="en-US" dirty="0" err="1">
                <a:solidFill>
                  <a:prstClr val="black"/>
                </a:solidFill>
              </a:rPr>
              <a:t>viele</a:t>
            </a:r>
            <a:r>
              <a:rPr lang="en-US" dirty="0">
                <a:solidFill>
                  <a:prstClr val="black"/>
                </a:solidFill>
              </a:rPr>
              <a:t> </a:t>
            </a:r>
            <a:r>
              <a:rPr lang="en-US" dirty="0" err="1">
                <a:solidFill>
                  <a:prstClr val="black"/>
                </a:solidFill>
              </a:rPr>
              <a:t>Öle</a:t>
            </a:r>
            <a:r>
              <a:rPr lang="en-US" dirty="0">
                <a:solidFill>
                  <a:prstClr val="black"/>
                </a:solidFill>
              </a:rPr>
              <a:t> in </a:t>
            </a:r>
            <a:r>
              <a:rPr lang="en-US" dirty="0" err="1">
                <a:solidFill>
                  <a:prstClr val="black"/>
                </a:solidFill>
              </a:rPr>
              <a:t>historischen</a:t>
            </a:r>
            <a:r>
              <a:rPr lang="en-US" dirty="0">
                <a:solidFill>
                  <a:prstClr val="black"/>
                </a:solidFill>
              </a:rPr>
              <a:t> </a:t>
            </a:r>
            <a:r>
              <a:rPr lang="en-US" dirty="0" err="1">
                <a:solidFill>
                  <a:prstClr val="black"/>
                </a:solidFill>
              </a:rPr>
              <a:t>Texten</a:t>
            </a:r>
            <a:r>
              <a:rPr lang="en-US" dirty="0">
                <a:solidFill>
                  <a:prstClr val="black"/>
                </a:solidFill>
              </a:rPr>
              <a:t> </a:t>
            </a:r>
            <a:r>
              <a:rPr lang="en-US" dirty="0" err="1">
                <a:solidFill>
                  <a:prstClr val="black"/>
                </a:solidFill>
              </a:rPr>
              <a:t>erwähnt</a:t>
            </a:r>
            <a:r>
              <a:rPr lang="en-US" dirty="0">
                <a:solidFill>
                  <a:prstClr val="black"/>
                </a:solidFill>
              </a:rPr>
              <a:t> und </a:t>
            </a:r>
            <a:r>
              <a:rPr lang="en-US" dirty="0" err="1">
                <a:solidFill>
                  <a:prstClr val="black"/>
                </a:solidFill>
              </a:rPr>
              <a:t>ihre</a:t>
            </a:r>
            <a:r>
              <a:rPr lang="en-US" dirty="0">
                <a:solidFill>
                  <a:prstClr val="black"/>
                </a:solidFill>
              </a:rPr>
              <a:t> </a:t>
            </a:r>
            <a:r>
              <a:rPr lang="en-US" dirty="0" err="1">
                <a:solidFill>
                  <a:prstClr val="black"/>
                </a:solidFill>
              </a:rPr>
              <a:t>Anwendung</a:t>
            </a:r>
            <a:r>
              <a:rPr lang="en-US" dirty="0">
                <a:solidFill>
                  <a:prstClr val="black"/>
                </a:solidFill>
              </a:rPr>
              <a:t> und </a:t>
            </a:r>
            <a:r>
              <a:rPr lang="en-US" dirty="0" err="1">
                <a:solidFill>
                  <a:prstClr val="black"/>
                </a:solidFill>
              </a:rPr>
              <a:t>Vorteile</a:t>
            </a:r>
            <a:r>
              <a:rPr lang="en-US" dirty="0">
                <a:solidFill>
                  <a:prstClr val="black"/>
                </a:solidFill>
              </a:rPr>
              <a:t> </a:t>
            </a:r>
            <a:r>
              <a:rPr lang="en-US" dirty="0" err="1">
                <a:solidFill>
                  <a:prstClr val="black"/>
                </a:solidFill>
              </a:rPr>
              <a:t>sind</a:t>
            </a:r>
            <a:r>
              <a:rPr lang="en-US" dirty="0">
                <a:solidFill>
                  <a:prstClr val="black"/>
                </a:solidFill>
              </a:rPr>
              <a:t> gut </a:t>
            </a:r>
            <a:r>
              <a:rPr lang="en-US" dirty="0" err="1">
                <a:solidFill>
                  <a:prstClr val="black"/>
                </a:solidFill>
              </a:rPr>
              <a:t>dokumentiert</a:t>
            </a:r>
            <a:r>
              <a:rPr lang="en-US" dirty="0">
                <a:solidFill>
                  <a:prstClr val="black"/>
                </a:solidFill>
              </a:rPr>
              <a:t>. Young Living war </a:t>
            </a:r>
            <a:r>
              <a:rPr lang="en-US" dirty="0" err="1">
                <a:solidFill>
                  <a:prstClr val="black"/>
                </a:solidFill>
              </a:rPr>
              <a:t>immer</a:t>
            </a:r>
            <a:r>
              <a:rPr lang="en-US" dirty="0">
                <a:solidFill>
                  <a:prstClr val="black"/>
                </a:solidFill>
              </a:rPr>
              <a:t> </a:t>
            </a:r>
            <a:r>
              <a:rPr lang="en-US" dirty="0" err="1">
                <a:solidFill>
                  <a:prstClr val="black"/>
                </a:solidFill>
              </a:rPr>
              <a:t>ganz</a:t>
            </a:r>
            <a:r>
              <a:rPr lang="en-US" dirty="0">
                <a:solidFill>
                  <a:prstClr val="black"/>
                </a:solidFill>
              </a:rPr>
              <a:t> </a:t>
            </a:r>
            <a:r>
              <a:rPr lang="en-US" dirty="0" err="1">
                <a:solidFill>
                  <a:prstClr val="black"/>
                </a:solidFill>
              </a:rPr>
              <a:t>vorne</a:t>
            </a:r>
            <a:r>
              <a:rPr lang="en-US" dirty="0">
                <a:solidFill>
                  <a:prstClr val="black"/>
                </a:solidFill>
              </a:rPr>
              <a:t> </a:t>
            </a:r>
            <a:r>
              <a:rPr lang="en-US" dirty="0" err="1">
                <a:solidFill>
                  <a:prstClr val="black"/>
                </a:solidFill>
              </a:rPr>
              <a:t>dabei</a:t>
            </a:r>
            <a:r>
              <a:rPr lang="en-US" dirty="0">
                <a:solidFill>
                  <a:prstClr val="black"/>
                </a:solidFill>
              </a:rPr>
              <a:t>, </a:t>
            </a:r>
            <a:r>
              <a:rPr lang="en-US" dirty="0" err="1">
                <a:solidFill>
                  <a:prstClr val="black"/>
                </a:solidFill>
              </a:rPr>
              <a:t>wenn</a:t>
            </a:r>
            <a:r>
              <a:rPr lang="en-US" dirty="0">
                <a:solidFill>
                  <a:prstClr val="black"/>
                </a:solidFill>
              </a:rPr>
              <a:t> </a:t>
            </a:r>
            <a:r>
              <a:rPr lang="en-US" dirty="0" err="1">
                <a:solidFill>
                  <a:prstClr val="black"/>
                </a:solidFill>
              </a:rPr>
              <a:t>es</a:t>
            </a:r>
            <a:r>
              <a:rPr lang="en-US" dirty="0">
                <a:solidFill>
                  <a:prstClr val="black"/>
                </a:solidFill>
              </a:rPr>
              <a:t> </a:t>
            </a:r>
            <a:r>
              <a:rPr lang="en-US" dirty="0" err="1">
                <a:solidFill>
                  <a:prstClr val="black"/>
                </a:solidFill>
              </a:rPr>
              <a:t>darum</a:t>
            </a:r>
            <a:r>
              <a:rPr lang="en-US" dirty="0">
                <a:solidFill>
                  <a:prstClr val="black"/>
                </a:solidFill>
              </a:rPr>
              <a:t> </a:t>
            </a:r>
            <a:r>
              <a:rPr lang="en-US" dirty="0" err="1">
                <a:solidFill>
                  <a:prstClr val="black"/>
                </a:solidFill>
              </a:rPr>
              <a:t>geht</a:t>
            </a:r>
            <a:r>
              <a:rPr lang="en-US" dirty="0">
                <a:solidFill>
                  <a:prstClr val="black"/>
                </a:solidFill>
              </a:rPr>
              <a:t>, </a:t>
            </a:r>
            <a:r>
              <a:rPr lang="en-US" dirty="0" err="1">
                <a:solidFill>
                  <a:prstClr val="black"/>
                </a:solidFill>
              </a:rPr>
              <a:t>diese</a:t>
            </a:r>
            <a:r>
              <a:rPr lang="en-US" dirty="0">
                <a:solidFill>
                  <a:prstClr val="black"/>
                </a:solidFill>
              </a:rPr>
              <a:t> </a:t>
            </a:r>
            <a:r>
              <a:rPr lang="en-US" dirty="0" err="1">
                <a:solidFill>
                  <a:prstClr val="black"/>
                </a:solidFill>
              </a:rPr>
              <a:t>antike</a:t>
            </a:r>
            <a:r>
              <a:rPr lang="en-US" dirty="0">
                <a:solidFill>
                  <a:prstClr val="black"/>
                </a:solidFill>
              </a:rPr>
              <a:t> Tradition in die </a:t>
            </a:r>
            <a:r>
              <a:rPr lang="en-US" dirty="0" err="1">
                <a:solidFill>
                  <a:prstClr val="black"/>
                </a:solidFill>
              </a:rPr>
              <a:t>Moderne</a:t>
            </a:r>
            <a:r>
              <a:rPr lang="en-US" dirty="0">
                <a:solidFill>
                  <a:prstClr val="black"/>
                </a:solidFill>
              </a:rPr>
              <a:t> </a:t>
            </a:r>
            <a:r>
              <a:rPr lang="en-US" dirty="0" err="1">
                <a:solidFill>
                  <a:prstClr val="black"/>
                </a:solidFill>
              </a:rPr>
              <a:t>zu</a:t>
            </a:r>
            <a:r>
              <a:rPr lang="en-US" dirty="0">
                <a:solidFill>
                  <a:prstClr val="black"/>
                </a:solidFill>
              </a:rPr>
              <a:t> </a:t>
            </a:r>
            <a:r>
              <a:rPr lang="en-US" dirty="0" err="1">
                <a:solidFill>
                  <a:prstClr val="black"/>
                </a:solidFill>
              </a:rPr>
              <a:t>übertragen</a:t>
            </a:r>
            <a:r>
              <a:rPr lang="en-US" dirty="0">
                <a:solidFill>
                  <a:prstClr val="black"/>
                </a:solidFill>
              </a:rPr>
              <a:t> und hat </a:t>
            </a:r>
            <a:r>
              <a:rPr lang="en-US" dirty="0" err="1">
                <a:solidFill>
                  <a:prstClr val="black"/>
                </a:solidFill>
              </a:rPr>
              <a:t>Millionen</a:t>
            </a:r>
            <a:r>
              <a:rPr lang="en-US" dirty="0">
                <a:solidFill>
                  <a:prstClr val="black"/>
                </a:solidFill>
              </a:rPr>
              <a:t> von Menschen den </a:t>
            </a:r>
            <a:r>
              <a:rPr lang="en-US" dirty="0" err="1">
                <a:solidFill>
                  <a:prstClr val="black"/>
                </a:solidFill>
              </a:rPr>
              <a:t>Weg</a:t>
            </a:r>
            <a:r>
              <a:rPr lang="en-US" dirty="0">
                <a:solidFill>
                  <a:prstClr val="black"/>
                </a:solidFill>
              </a:rPr>
              <a:t> </a:t>
            </a:r>
            <a:r>
              <a:rPr lang="en-US" dirty="0" err="1">
                <a:solidFill>
                  <a:prstClr val="black"/>
                </a:solidFill>
              </a:rPr>
              <a:t>zu</a:t>
            </a:r>
            <a:r>
              <a:rPr lang="en-US" dirty="0">
                <a:solidFill>
                  <a:prstClr val="black"/>
                </a:solidFill>
              </a:rPr>
              <a:t> </a:t>
            </a:r>
            <a:r>
              <a:rPr lang="en-US" dirty="0" err="1">
                <a:solidFill>
                  <a:prstClr val="black"/>
                </a:solidFill>
              </a:rPr>
              <a:t>lebensverändernder</a:t>
            </a:r>
            <a:r>
              <a:rPr lang="en-US" dirty="0">
                <a:solidFill>
                  <a:prstClr val="black"/>
                </a:solidFill>
              </a:rPr>
              <a:t> </a:t>
            </a:r>
            <a:r>
              <a:rPr lang="en-US" dirty="0" err="1">
                <a:solidFill>
                  <a:prstClr val="black"/>
                </a:solidFill>
              </a:rPr>
              <a:t>emotionaler</a:t>
            </a:r>
            <a:r>
              <a:rPr lang="en-US" dirty="0">
                <a:solidFill>
                  <a:prstClr val="black"/>
                </a:solidFill>
              </a:rPr>
              <a:t>, </a:t>
            </a:r>
            <a:r>
              <a:rPr lang="en-US" dirty="0" err="1">
                <a:solidFill>
                  <a:prstClr val="black"/>
                </a:solidFill>
              </a:rPr>
              <a:t>spiritueller</a:t>
            </a:r>
            <a:r>
              <a:rPr lang="en-US" dirty="0">
                <a:solidFill>
                  <a:prstClr val="black"/>
                </a:solidFill>
              </a:rPr>
              <a:t> und </a:t>
            </a:r>
            <a:r>
              <a:rPr lang="en-US" dirty="0" err="1">
                <a:solidFill>
                  <a:prstClr val="black"/>
                </a:solidFill>
              </a:rPr>
              <a:t>körperlicher</a:t>
            </a:r>
            <a:r>
              <a:rPr lang="en-US" dirty="0">
                <a:solidFill>
                  <a:prstClr val="black"/>
                </a:solidFill>
              </a:rPr>
              <a:t> Gesundheit </a:t>
            </a:r>
            <a:r>
              <a:rPr lang="en-US" dirty="0" err="1">
                <a:solidFill>
                  <a:prstClr val="black"/>
                </a:solidFill>
              </a:rPr>
              <a:t>gezeigt</a:t>
            </a:r>
            <a:r>
              <a:rPr lang="en-US" dirty="0">
                <a:solidFill>
                  <a:prstClr val="black"/>
                </a:solidFill>
              </a:rPr>
              <a:t>. </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7</a:t>
            </a:fld>
            <a:endParaRPr lang="en-US"/>
          </a:p>
        </p:txBody>
      </p:sp>
    </p:spTree>
    <p:extLst>
      <p:ext uri="{BB962C8B-B14F-4D97-AF65-F5344CB8AC3E}">
        <p14:creationId xmlns:p14="http://schemas.microsoft.com/office/powerpoint/2010/main" val="1097903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Ätherische</a:t>
            </a:r>
            <a:r>
              <a:rPr lang="en-US" baseline="0" dirty="0"/>
              <a:t> </a:t>
            </a:r>
            <a:r>
              <a:rPr lang="en-US" baseline="0" dirty="0" err="1"/>
              <a:t>Öle</a:t>
            </a:r>
            <a:r>
              <a:rPr lang="en-US" baseline="0" dirty="0"/>
              <a:t> </a:t>
            </a:r>
            <a:r>
              <a:rPr lang="en-US" baseline="0" dirty="0" err="1"/>
              <a:t>kommen</a:t>
            </a:r>
            <a:r>
              <a:rPr lang="en-US" baseline="0" dirty="0"/>
              <a:t> </a:t>
            </a:r>
            <a:r>
              <a:rPr lang="en-US" baseline="0" dirty="0" err="1"/>
              <a:t>direkt</a:t>
            </a:r>
            <a:r>
              <a:rPr lang="en-US" baseline="0" dirty="0"/>
              <a:t> von den </a:t>
            </a:r>
            <a:r>
              <a:rPr lang="en-US" baseline="0" dirty="0" err="1"/>
              <a:t>Pflanzen</a:t>
            </a:r>
            <a:r>
              <a:rPr lang="en-US" baseline="0" dirty="0"/>
              <a:t>. </a:t>
            </a:r>
            <a:r>
              <a:rPr lang="en-US" baseline="0" dirty="0" err="1"/>
              <a:t>Einige</a:t>
            </a:r>
            <a:r>
              <a:rPr lang="en-US" baseline="0" dirty="0"/>
              <a:t> </a:t>
            </a:r>
            <a:r>
              <a:rPr lang="en-US" baseline="0" dirty="0" err="1"/>
              <a:t>Ätherische</a:t>
            </a:r>
            <a:r>
              <a:rPr lang="en-US" baseline="0" dirty="0"/>
              <a:t> </a:t>
            </a:r>
            <a:r>
              <a:rPr lang="en-US" baseline="0" dirty="0" err="1"/>
              <a:t>Öle</a:t>
            </a:r>
            <a:r>
              <a:rPr lang="en-US" baseline="0" dirty="0"/>
              <a:t> </a:t>
            </a:r>
            <a:r>
              <a:rPr lang="en-US" baseline="0" dirty="0" err="1"/>
              <a:t>kommen</a:t>
            </a:r>
            <a:r>
              <a:rPr lang="en-US" baseline="0" dirty="0"/>
              <a:t> </a:t>
            </a:r>
            <a:r>
              <a:rPr lang="en-US" baseline="0" dirty="0" err="1"/>
              <a:t>aus</a:t>
            </a:r>
            <a:r>
              <a:rPr lang="en-US" baseline="0" dirty="0"/>
              <a:t> </a:t>
            </a:r>
            <a:r>
              <a:rPr lang="en-US" baseline="0" dirty="0" err="1"/>
              <a:t>Blüten</a:t>
            </a:r>
            <a:r>
              <a:rPr lang="en-US" baseline="0" dirty="0"/>
              <a:t>, </a:t>
            </a:r>
            <a:r>
              <a:rPr lang="en-US" baseline="0" dirty="0" err="1"/>
              <a:t>während</a:t>
            </a:r>
            <a:r>
              <a:rPr lang="en-US" baseline="0" dirty="0"/>
              <a:t> </a:t>
            </a:r>
            <a:r>
              <a:rPr lang="en-US" baseline="0" dirty="0" err="1"/>
              <a:t>andere</a:t>
            </a:r>
            <a:r>
              <a:rPr lang="en-US" baseline="0" dirty="0"/>
              <a:t> </a:t>
            </a:r>
            <a:r>
              <a:rPr lang="en-US" baseline="0" dirty="0" err="1"/>
              <a:t>eher</a:t>
            </a:r>
            <a:r>
              <a:rPr lang="en-US" baseline="0" dirty="0"/>
              <a:t> in den </a:t>
            </a:r>
            <a:r>
              <a:rPr lang="en-US" baseline="0" dirty="0" err="1"/>
              <a:t>Blättern</a:t>
            </a:r>
            <a:r>
              <a:rPr lang="en-US" baseline="0" dirty="0"/>
              <a:t> </a:t>
            </a:r>
            <a:r>
              <a:rPr lang="en-US" baseline="0" dirty="0" err="1"/>
              <a:t>oder</a:t>
            </a:r>
            <a:r>
              <a:rPr lang="en-US" baseline="0" dirty="0"/>
              <a:t> </a:t>
            </a:r>
            <a:r>
              <a:rPr lang="en-US" baseline="0" dirty="0" err="1"/>
              <a:t>Stielen</a:t>
            </a:r>
            <a:r>
              <a:rPr lang="en-US" baseline="0" dirty="0"/>
              <a:t> </a:t>
            </a:r>
            <a:r>
              <a:rPr lang="en-US" baseline="0" dirty="0" err="1"/>
              <a:t>zu</a:t>
            </a:r>
            <a:r>
              <a:rPr lang="en-US" baseline="0" dirty="0"/>
              <a:t> </a:t>
            </a:r>
            <a:r>
              <a:rPr lang="en-US" baseline="0" dirty="0" err="1"/>
              <a:t>finden</a:t>
            </a:r>
            <a:r>
              <a:rPr lang="en-US" baseline="0" dirty="0"/>
              <a:t> </a:t>
            </a:r>
            <a:r>
              <a:rPr lang="en-US" baseline="0" dirty="0" err="1"/>
              <a:t>sind</a:t>
            </a:r>
            <a:r>
              <a:rPr lang="en-US" baseline="0" dirty="0"/>
              <a:t>. Dies </a:t>
            </a:r>
            <a:r>
              <a:rPr lang="en-US" baseline="0" dirty="0" err="1"/>
              <a:t>ist</a:t>
            </a:r>
            <a:r>
              <a:rPr lang="en-US" baseline="0" dirty="0"/>
              <a:t> </a:t>
            </a:r>
            <a:r>
              <a:rPr lang="en-US" baseline="0" dirty="0" err="1"/>
              <a:t>auch</a:t>
            </a:r>
            <a:r>
              <a:rPr lang="en-US" baseline="0" dirty="0"/>
              <a:t> </a:t>
            </a:r>
            <a:r>
              <a:rPr lang="en-US" baseline="0" dirty="0" err="1"/>
              <a:t>ein</a:t>
            </a:r>
            <a:r>
              <a:rPr lang="en-US" baseline="0" dirty="0"/>
              <a:t> </a:t>
            </a:r>
            <a:r>
              <a:rPr lang="en-US" baseline="0" dirty="0" err="1"/>
              <a:t>Teil</a:t>
            </a:r>
            <a:r>
              <a:rPr lang="en-US" baseline="0" dirty="0"/>
              <a:t> </a:t>
            </a:r>
            <a:r>
              <a:rPr lang="en-US" baseline="0" dirty="0" err="1"/>
              <a:t>dessen</a:t>
            </a:r>
            <a:r>
              <a:rPr lang="en-US" baseline="0" dirty="0"/>
              <a:t>, was </a:t>
            </a:r>
            <a:r>
              <a:rPr lang="en-US" baseline="0" dirty="0" err="1"/>
              <a:t>jedes</a:t>
            </a:r>
            <a:r>
              <a:rPr lang="en-US" baseline="0" dirty="0"/>
              <a:t> </a:t>
            </a:r>
            <a:r>
              <a:rPr lang="en-US" baseline="0" dirty="0" err="1"/>
              <a:t>Öl</a:t>
            </a:r>
            <a:r>
              <a:rPr lang="en-US" baseline="0" dirty="0"/>
              <a:t> </a:t>
            </a:r>
            <a:r>
              <a:rPr lang="en-US" baseline="0" dirty="0" err="1"/>
              <a:t>einzigartig</a:t>
            </a:r>
            <a:r>
              <a:rPr lang="en-US" baseline="0" dirty="0"/>
              <a:t> </a:t>
            </a:r>
            <a:r>
              <a:rPr lang="en-US" baseline="0" dirty="0" err="1"/>
              <a:t>macht</a:t>
            </a:r>
            <a:r>
              <a:rPr lang="en-US" baseline="0" dirty="0"/>
              <a:t>. </a:t>
            </a: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9</a:t>
            </a:fld>
            <a:endParaRPr lang="en-US"/>
          </a:p>
        </p:txBody>
      </p:sp>
    </p:spTree>
    <p:extLst>
      <p:ext uri="{BB962C8B-B14F-4D97-AF65-F5344CB8AC3E}">
        <p14:creationId xmlns:p14="http://schemas.microsoft.com/office/powerpoint/2010/main" val="3898969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Es</a:t>
            </a:r>
            <a:r>
              <a:rPr lang="en-US" dirty="0"/>
              <a:t> </a:t>
            </a:r>
            <a:r>
              <a:rPr lang="en-US" dirty="0" err="1"/>
              <a:t>gibt</a:t>
            </a:r>
            <a:r>
              <a:rPr lang="en-US" dirty="0"/>
              <a:t> </a:t>
            </a:r>
            <a:r>
              <a:rPr lang="en-US" dirty="0" err="1"/>
              <a:t>vier</a:t>
            </a:r>
            <a:r>
              <a:rPr lang="en-US" dirty="0"/>
              <a:t> </a:t>
            </a:r>
            <a:r>
              <a:rPr lang="en-US" dirty="0" err="1"/>
              <a:t>Arten</a:t>
            </a:r>
            <a:r>
              <a:rPr lang="en-US" dirty="0"/>
              <a:t>, </a:t>
            </a:r>
            <a:r>
              <a:rPr lang="en-US" dirty="0" err="1"/>
              <a:t>ätherische</a:t>
            </a:r>
            <a:r>
              <a:rPr lang="en-US" dirty="0"/>
              <a:t> </a:t>
            </a:r>
            <a:r>
              <a:rPr lang="en-US" dirty="0" err="1"/>
              <a:t>Öle</a:t>
            </a:r>
            <a:r>
              <a:rPr lang="en-US" dirty="0"/>
              <a:t> </a:t>
            </a:r>
            <a:r>
              <a:rPr lang="en-US" dirty="0" err="1"/>
              <a:t>aus</a:t>
            </a:r>
            <a:r>
              <a:rPr lang="en-US" dirty="0"/>
              <a:t> </a:t>
            </a:r>
            <a:r>
              <a:rPr lang="en-US" dirty="0" err="1"/>
              <a:t>Pflanzen</a:t>
            </a:r>
            <a:r>
              <a:rPr lang="en-US" dirty="0"/>
              <a:t> </a:t>
            </a:r>
            <a:r>
              <a:rPr lang="en-US" dirty="0" err="1"/>
              <a:t>zu</a:t>
            </a:r>
            <a:r>
              <a:rPr lang="en-US" dirty="0"/>
              <a:t> </a:t>
            </a:r>
            <a:r>
              <a:rPr lang="en-US" dirty="0" err="1"/>
              <a:t>gewinnen</a:t>
            </a:r>
            <a:r>
              <a:rPr lang="en-US" baseline="0" dirty="0"/>
              <a:t>. </a:t>
            </a:r>
          </a:p>
          <a:p>
            <a:endParaRPr lang="en-US" dirty="0"/>
          </a:p>
          <a:p>
            <a:pPr marL="0" indent="0">
              <a:spcBef>
                <a:spcPts val="0"/>
              </a:spcBef>
              <a:buNone/>
            </a:pPr>
            <a:r>
              <a:rPr lang="en-US" b="1" dirty="0" err="1">
                <a:solidFill>
                  <a:srgbClr val="5C068C"/>
                </a:solidFill>
              </a:rPr>
              <a:t>Dampfdestillation</a:t>
            </a:r>
            <a:r>
              <a:rPr lang="en-US" b="1" dirty="0">
                <a:solidFill>
                  <a:srgbClr val="5C068C"/>
                </a:solidFill>
              </a:rPr>
              <a:t> </a:t>
            </a:r>
            <a:r>
              <a:rPr lang="en-US" cap="all" dirty="0">
                <a:solidFill>
                  <a:srgbClr val="5C068C"/>
                </a:solidFill>
              </a:rPr>
              <a:t>|  </a:t>
            </a:r>
            <a:r>
              <a:rPr lang="en-US" sz="1200" dirty="0" err="1">
                <a:solidFill>
                  <a:schemeClr val="tx1">
                    <a:lumMod val="75000"/>
                    <a:lumOff val="25000"/>
                  </a:schemeClr>
                </a:solidFill>
              </a:rPr>
              <a:t>Wird</a:t>
            </a:r>
            <a:r>
              <a:rPr lang="en-US" sz="1200" dirty="0">
                <a:solidFill>
                  <a:schemeClr val="tx1">
                    <a:lumMod val="75000"/>
                    <a:lumOff val="25000"/>
                  </a:schemeClr>
                </a:solidFill>
              </a:rPr>
              <a:t> </a:t>
            </a:r>
            <a:r>
              <a:rPr lang="en-US" sz="1200" dirty="0" err="1">
                <a:solidFill>
                  <a:schemeClr val="tx1">
                    <a:lumMod val="75000"/>
                    <a:lumOff val="25000"/>
                  </a:schemeClr>
                </a:solidFill>
              </a:rPr>
              <a:t>genutzt</a:t>
            </a:r>
            <a:r>
              <a:rPr lang="en-US" sz="1200" dirty="0">
                <a:solidFill>
                  <a:schemeClr val="tx1">
                    <a:lumMod val="75000"/>
                    <a:lumOff val="25000"/>
                  </a:schemeClr>
                </a:solidFill>
              </a:rPr>
              <a:t>, um </a:t>
            </a:r>
            <a:r>
              <a:rPr lang="en-US" sz="1200" dirty="0" err="1">
                <a:solidFill>
                  <a:schemeClr val="tx1">
                    <a:lumMod val="75000"/>
                    <a:lumOff val="25000"/>
                  </a:schemeClr>
                </a:solidFill>
              </a:rPr>
              <a:t>aus</a:t>
            </a:r>
            <a:r>
              <a:rPr lang="en-US" sz="1200" dirty="0">
                <a:solidFill>
                  <a:schemeClr val="tx1">
                    <a:lumMod val="75000"/>
                    <a:lumOff val="25000"/>
                  </a:schemeClr>
                </a:solidFill>
              </a:rPr>
              <a:t> </a:t>
            </a:r>
            <a:r>
              <a:rPr lang="en-US" sz="1200" dirty="0" err="1">
                <a:solidFill>
                  <a:schemeClr val="tx1">
                    <a:lumMod val="75000"/>
                    <a:lumOff val="25000"/>
                  </a:schemeClr>
                </a:solidFill>
              </a:rPr>
              <a:t>zarten</a:t>
            </a:r>
            <a:r>
              <a:rPr lang="en-US" sz="1200" dirty="0">
                <a:solidFill>
                  <a:schemeClr val="tx1">
                    <a:lumMod val="75000"/>
                    <a:lumOff val="25000"/>
                  </a:schemeClr>
                </a:solidFill>
              </a:rPr>
              <a:t> </a:t>
            </a:r>
            <a:r>
              <a:rPr lang="en-US" sz="1200" dirty="0" err="1">
                <a:solidFill>
                  <a:schemeClr val="tx1">
                    <a:lumMod val="75000"/>
                    <a:lumOff val="25000"/>
                  </a:schemeClr>
                </a:solidFill>
              </a:rPr>
              <a:t>Materialien</a:t>
            </a:r>
            <a:r>
              <a:rPr lang="en-US" sz="1200" dirty="0">
                <a:solidFill>
                  <a:schemeClr val="tx1">
                    <a:lumMod val="75000"/>
                    <a:lumOff val="25000"/>
                  </a:schemeClr>
                </a:solidFill>
              </a:rPr>
              <a:t> </a:t>
            </a:r>
            <a:r>
              <a:rPr lang="en-US" sz="1200" dirty="0" err="1">
                <a:solidFill>
                  <a:schemeClr val="tx1">
                    <a:lumMod val="75000"/>
                    <a:lumOff val="25000"/>
                  </a:schemeClr>
                </a:solidFill>
              </a:rPr>
              <a:t>mittels</a:t>
            </a:r>
            <a:r>
              <a:rPr lang="en-US" sz="1200" dirty="0">
                <a:solidFill>
                  <a:schemeClr val="tx1">
                    <a:lumMod val="75000"/>
                    <a:lumOff val="25000"/>
                  </a:schemeClr>
                </a:solidFill>
              </a:rPr>
              <a:t> </a:t>
            </a:r>
            <a:r>
              <a:rPr lang="en-US" sz="1200" dirty="0" err="1">
                <a:solidFill>
                  <a:schemeClr val="tx1">
                    <a:lumMod val="75000"/>
                    <a:lumOff val="25000"/>
                  </a:schemeClr>
                </a:solidFill>
              </a:rPr>
              <a:t>kontrollierter</a:t>
            </a:r>
            <a:r>
              <a:rPr lang="en-US" sz="1200" dirty="0">
                <a:solidFill>
                  <a:schemeClr val="tx1">
                    <a:lumMod val="75000"/>
                    <a:lumOff val="25000"/>
                  </a:schemeClr>
                </a:solidFill>
              </a:rPr>
              <a:t> </a:t>
            </a:r>
            <a:r>
              <a:rPr lang="en-US" sz="1200" dirty="0" err="1">
                <a:solidFill>
                  <a:schemeClr val="tx1">
                    <a:lumMod val="75000"/>
                    <a:lumOff val="25000"/>
                  </a:schemeClr>
                </a:solidFill>
              </a:rPr>
              <a:t>Hitze</a:t>
            </a:r>
            <a:r>
              <a:rPr lang="en-US" sz="1200" dirty="0">
                <a:solidFill>
                  <a:schemeClr val="tx1">
                    <a:lumMod val="75000"/>
                    <a:lumOff val="25000"/>
                  </a:schemeClr>
                </a:solidFill>
              </a:rPr>
              <a:t> und </a:t>
            </a:r>
            <a:r>
              <a:rPr lang="en-US" sz="1200" dirty="0" err="1">
                <a:solidFill>
                  <a:schemeClr val="tx1">
                    <a:lumMod val="75000"/>
                    <a:lumOff val="25000"/>
                  </a:schemeClr>
                </a:solidFill>
              </a:rPr>
              <a:t>Druck</a:t>
            </a:r>
            <a:r>
              <a:rPr lang="en-US" sz="1200" dirty="0">
                <a:solidFill>
                  <a:schemeClr val="tx1">
                    <a:lumMod val="75000"/>
                    <a:lumOff val="25000"/>
                  </a:schemeClr>
                </a:solidFill>
              </a:rPr>
              <a:t> </a:t>
            </a:r>
            <a:r>
              <a:rPr lang="en-US" sz="1200" dirty="0" err="1">
                <a:solidFill>
                  <a:schemeClr val="tx1">
                    <a:lumMod val="75000"/>
                    <a:lumOff val="25000"/>
                  </a:schemeClr>
                </a:solidFill>
              </a:rPr>
              <a:t>zu</a:t>
            </a:r>
            <a:r>
              <a:rPr lang="en-US" sz="1200" dirty="0">
                <a:solidFill>
                  <a:schemeClr val="tx1">
                    <a:lumMod val="75000"/>
                    <a:lumOff val="25000"/>
                  </a:schemeClr>
                </a:solidFill>
              </a:rPr>
              <a:t> </a:t>
            </a:r>
            <a:r>
              <a:rPr lang="en-US" sz="1200" dirty="0" err="1">
                <a:solidFill>
                  <a:schemeClr val="tx1">
                    <a:lumMod val="75000"/>
                    <a:lumOff val="25000"/>
                  </a:schemeClr>
                </a:solidFill>
              </a:rPr>
              <a:t>extrahieren</a:t>
            </a:r>
            <a:r>
              <a:rPr lang="en-US" sz="1200" dirty="0">
                <a:solidFill>
                  <a:schemeClr val="tx1">
                    <a:lumMod val="75000"/>
                    <a:lumOff val="25000"/>
                  </a:schemeClr>
                </a:solidFill>
              </a:rPr>
              <a:t>. </a:t>
            </a:r>
          </a:p>
          <a:p>
            <a:pPr marL="171450" indent="-171450">
              <a:spcBef>
                <a:spcPts val="0"/>
              </a:spcBef>
              <a:spcAft>
                <a:spcPts val="0"/>
              </a:spcAft>
              <a:buFont typeface="Arial" panose="020B0604020202020204" pitchFamily="34" charset="0"/>
              <a:buChar char="•"/>
            </a:pPr>
            <a:r>
              <a:rPr lang="en-US" dirty="0" err="1"/>
              <a:t>Je</a:t>
            </a:r>
            <a:r>
              <a:rPr lang="en-US" dirty="0"/>
              <a:t> </a:t>
            </a:r>
            <a:r>
              <a:rPr lang="en-US" dirty="0" err="1"/>
              <a:t>nach</a:t>
            </a:r>
            <a:r>
              <a:rPr lang="en-US" dirty="0"/>
              <a:t> </a:t>
            </a:r>
            <a:r>
              <a:rPr lang="en-US" dirty="0" err="1"/>
              <a:t>Öl</a:t>
            </a:r>
            <a:r>
              <a:rPr lang="en-US" dirty="0"/>
              <a:t> </a:t>
            </a:r>
            <a:r>
              <a:rPr lang="en-US" dirty="0" err="1"/>
              <a:t>werden</a:t>
            </a:r>
            <a:r>
              <a:rPr lang="en-US" dirty="0"/>
              <a:t> </a:t>
            </a:r>
            <a:r>
              <a:rPr lang="en-US" dirty="0" err="1"/>
              <a:t>unterschiedliche</a:t>
            </a:r>
            <a:r>
              <a:rPr lang="en-US" dirty="0"/>
              <a:t> </a:t>
            </a:r>
            <a:r>
              <a:rPr lang="en-US" dirty="0" err="1"/>
              <a:t>Teile</a:t>
            </a:r>
            <a:r>
              <a:rPr lang="en-US" dirty="0"/>
              <a:t> der </a:t>
            </a:r>
            <a:r>
              <a:rPr lang="en-US" dirty="0" err="1"/>
              <a:t>Pflanze</a:t>
            </a:r>
            <a:r>
              <a:rPr lang="en-US" dirty="0"/>
              <a:t> </a:t>
            </a:r>
            <a:r>
              <a:rPr lang="en-US" dirty="0" err="1"/>
              <a:t>verwendet</a:t>
            </a:r>
            <a:r>
              <a:rPr lang="en-US" dirty="0"/>
              <a:t> – </a:t>
            </a:r>
            <a:r>
              <a:rPr lang="en-US" dirty="0" err="1"/>
              <a:t>Blüten</a:t>
            </a:r>
            <a:r>
              <a:rPr lang="en-US" dirty="0"/>
              <a:t>, </a:t>
            </a:r>
            <a:r>
              <a:rPr lang="en-US" dirty="0" err="1"/>
              <a:t>blumige</a:t>
            </a:r>
            <a:r>
              <a:rPr lang="en-US" dirty="0"/>
              <a:t> </a:t>
            </a:r>
            <a:r>
              <a:rPr lang="en-US" dirty="0" err="1"/>
              <a:t>Teile</a:t>
            </a:r>
            <a:r>
              <a:rPr lang="en-US" dirty="0"/>
              <a:t>, </a:t>
            </a:r>
            <a:r>
              <a:rPr lang="en-US" dirty="0" err="1"/>
              <a:t>Gräser</a:t>
            </a:r>
            <a:r>
              <a:rPr lang="en-US" dirty="0"/>
              <a:t>, </a:t>
            </a:r>
            <a:r>
              <a:rPr lang="en-US" dirty="0" err="1"/>
              <a:t>Blätter</a:t>
            </a:r>
            <a:r>
              <a:rPr lang="en-US" dirty="0"/>
              <a:t>, </a:t>
            </a:r>
            <a:r>
              <a:rPr lang="en-US" dirty="0" err="1"/>
              <a:t>Wurzeln</a:t>
            </a:r>
            <a:r>
              <a:rPr lang="en-US" dirty="0"/>
              <a:t>, </a:t>
            </a:r>
            <a:r>
              <a:rPr lang="en-US" dirty="0" err="1"/>
              <a:t>Samen</a:t>
            </a:r>
            <a:r>
              <a:rPr lang="en-US" dirty="0"/>
              <a:t>, </a:t>
            </a:r>
            <a:r>
              <a:rPr lang="en-US" dirty="0" err="1"/>
              <a:t>Holz</a:t>
            </a:r>
            <a:r>
              <a:rPr lang="en-US" dirty="0"/>
              <a:t>, </a:t>
            </a:r>
            <a:r>
              <a:rPr lang="en-US" dirty="0" err="1"/>
              <a:t>Rinde</a:t>
            </a:r>
            <a:r>
              <a:rPr lang="en-US" dirty="0"/>
              <a:t>, </a:t>
            </a:r>
            <a:r>
              <a:rPr lang="en-US" dirty="0" err="1"/>
              <a:t>Nadeln</a:t>
            </a:r>
            <a:r>
              <a:rPr lang="en-US" dirty="0"/>
              <a:t>. </a:t>
            </a:r>
          </a:p>
          <a:p>
            <a:pPr marL="0" indent="0">
              <a:spcBef>
                <a:spcPts val="0"/>
              </a:spcBef>
              <a:spcAft>
                <a:spcPts val="0"/>
              </a:spcAft>
              <a:buNone/>
            </a:pPr>
            <a:endParaRPr lang="en-US" sz="90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a:solidFill>
                  <a:schemeClr val="tx1">
                    <a:lumMod val="75000"/>
                    <a:lumOff val="25000"/>
                  </a:schemeClr>
                </a:solidFill>
              </a:rPr>
              <a:t>Kaltpressung</a:t>
            </a:r>
            <a:r>
              <a:rPr lang="en-US" cap="all" dirty="0">
                <a:solidFill>
                  <a:srgbClr val="5C068C"/>
                </a:solidFill>
              </a:rPr>
              <a:t>|  </a:t>
            </a:r>
            <a:r>
              <a:rPr lang="en-US" sz="1200" dirty="0" err="1">
                <a:solidFill>
                  <a:schemeClr val="tx1">
                    <a:lumMod val="75000"/>
                    <a:lumOff val="25000"/>
                  </a:schemeClr>
                </a:solidFill>
              </a:rPr>
              <a:t>Zur</a:t>
            </a:r>
            <a:r>
              <a:rPr lang="en-US" sz="1200" dirty="0">
                <a:solidFill>
                  <a:schemeClr val="tx1">
                    <a:lumMod val="75000"/>
                    <a:lumOff val="25000"/>
                  </a:schemeClr>
                </a:solidFill>
              </a:rPr>
              <a:t> </a:t>
            </a:r>
            <a:r>
              <a:rPr lang="en-US" sz="1200" dirty="0" err="1">
                <a:solidFill>
                  <a:schemeClr val="tx1">
                    <a:lumMod val="75000"/>
                    <a:lumOff val="25000"/>
                  </a:schemeClr>
                </a:solidFill>
              </a:rPr>
              <a:t>Extrahierung</a:t>
            </a:r>
            <a:r>
              <a:rPr lang="en-US" sz="1200" dirty="0">
                <a:solidFill>
                  <a:schemeClr val="tx1">
                    <a:lumMod val="75000"/>
                    <a:lumOff val="25000"/>
                  </a:schemeClr>
                </a:solidFill>
              </a:rPr>
              <a:t> von </a:t>
            </a:r>
            <a:r>
              <a:rPr lang="en-US" sz="1200" dirty="0" err="1">
                <a:solidFill>
                  <a:schemeClr val="tx1">
                    <a:lumMod val="75000"/>
                    <a:lumOff val="25000"/>
                  </a:schemeClr>
                </a:solidFill>
              </a:rPr>
              <a:t>fettigen</a:t>
            </a:r>
            <a:r>
              <a:rPr lang="en-US" sz="1200" dirty="0">
                <a:solidFill>
                  <a:schemeClr val="tx1">
                    <a:lumMod val="75000"/>
                    <a:lumOff val="25000"/>
                  </a:schemeClr>
                </a:solidFill>
              </a:rPr>
              <a:t>- und </a:t>
            </a:r>
            <a:r>
              <a:rPr lang="en-US" sz="1200" dirty="0" err="1">
                <a:solidFill>
                  <a:schemeClr val="tx1">
                    <a:lumMod val="75000"/>
                    <a:lumOff val="25000"/>
                  </a:schemeClr>
                </a:solidFill>
              </a:rPr>
              <a:t>Zitrusölen</a:t>
            </a:r>
            <a:r>
              <a:rPr lang="en-US" dirty="0"/>
              <a:t>.</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Genau</a:t>
            </a:r>
            <a:r>
              <a:rPr lang="en-US" dirty="0"/>
              <a:t> </a:t>
            </a:r>
            <a:r>
              <a:rPr lang="en-US" dirty="0" err="1"/>
              <a:t>wonach</a:t>
            </a:r>
            <a:r>
              <a:rPr lang="en-US" dirty="0"/>
              <a:t> </a:t>
            </a:r>
            <a:r>
              <a:rPr lang="en-US" dirty="0" err="1"/>
              <a:t>es</a:t>
            </a:r>
            <a:r>
              <a:rPr lang="en-US" dirty="0"/>
              <a:t> </a:t>
            </a:r>
            <a:r>
              <a:rPr lang="en-US" dirty="0" err="1"/>
              <a:t>klingt</a:t>
            </a:r>
            <a:r>
              <a:rPr lang="en-US" dirty="0"/>
              <a:t>: der </a:t>
            </a:r>
            <a:r>
              <a:rPr lang="en-US" dirty="0" err="1"/>
              <a:t>Rohstoff</a:t>
            </a:r>
            <a:r>
              <a:rPr lang="en-US" dirty="0"/>
              <a:t> </a:t>
            </a:r>
            <a:r>
              <a:rPr lang="en-US" dirty="0" err="1"/>
              <a:t>wird</a:t>
            </a:r>
            <a:r>
              <a:rPr lang="en-US" dirty="0"/>
              <a:t> </a:t>
            </a:r>
            <a:r>
              <a:rPr lang="en-US" dirty="0" err="1"/>
              <a:t>gepresst</a:t>
            </a:r>
            <a:r>
              <a:rPr lang="en-US" dirty="0"/>
              <a:t>, um das </a:t>
            </a:r>
            <a:r>
              <a:rPr lang="en-US" dirty="0" err="1"/>
              <a:t>Öl</a:t>
            </a:r>
            <a:r>
              <a:rPr lang="en-US" dirty="0"/>
              <a:t> </a:t>
            </a:r>
            <a:r>
              <a:rPr lang="en-US" dirty="0" err="1"/>
              <a:t>zu</a:t>
            </a:r>
            <a:r>
              <a:rPr lang="en-US" dirty="0"/>
              <a:t> </a:t>
            </a:r>
            <a:r>
              <a:rPr lang="en-US" dirty="0" err="1"/>
              <a:t>extrahieren</a:t>
            </a:r>
            <a:r>
              <a:rPr lang="en-US" dirty="0"/>
              <a:t>.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err="1"/>
              <a:t>Wir</a:t>
            </a:r>
            <a:r>
              <a:rPr lang="en-US" baseline="0" dirty="0"/>
              <a:t> </a:t>
            </a:r>
            <a:r>
              <a:rPr lang="en-US" baseline="0" dirty="0" err="1"/>
              <a:t>nutzen</a:t>
            </a:r>
            <a:r>
              <a:rPr lang="en-US" baseline="0" dirty="0"/>
              <a:t> </a:t>
            </a:r>
            <a:r>
              <a:rPr lang="en-US" baseline="0" dirty="0" err="1"/>
              <a:t>diesen</a:t>
            </a:r>
            <a:r>
              <a:rPr lang="en-US" baseline="0" dirty="0"/>
              <a:t> </a:t>
            </a:r>
            <a:r>
              <a:rPr lang="en-US" baseline="0" dirty="0" err="1"/>
              <a:t>Prozess</a:t>
            </a:r>
            <a:r>
              <a:rPr lang="en-US" baseline="0" dirty="0"/>
              <a:t> </a:t>
            </a:r>
            <a:r>
              <a:rPr lang="en-US" baseline="0" dirty="0" err="1"/>
              <a:t>für</a:t>
            </a:r>
            <a:r>
              <a:rPr lang="en-US" baseline="0" dirty="0"/>
              <a:t> </a:t>
            </a:r>
            <a:r>
              <a:rPr lang="en-US" baseline="0" dirty="0" err="1"/>
              <a:t>unsere</a:t>
            </a:r>
            <a:r>
              <a:rPr lang="en-US" baseline="0" dirty="0"/>
              <a:t> </a:t>
            </a:r>
            <a:r>
              <a:rPr lang="en-US" baseline="0" dirty="0" err="1"/>
              <a:t>Zitrusöle</a:t>
            </a:r>
            <a:r>
              <a:rPr lang="en-US" baseline="0" dirty="0"/>
              <a:t>, </a:t>
            </a:r>
            <a:r>
              <a:rPr lang="en-US" baseline="0" dirty="0" err="1"/>
              <a:t>weil</a:t>
            </a:r>
            <a:r>
              <a:rPr lang="en-US" baseline="0" dirty="0"/>
              <a:t> </a:t>
            </a:r>
            <a:r>
              <a:rPr lang="en-US" baseline="0" dirty="0" err="1"/>
              <a:t>andere</a:t>
            </a:r>
            <a:r>
              <a:rPr lang="en-US" baseline="0" dirty="0"/>
              <a:t> </a:t>
            </a:r>
            <a:r>
              <a:rPr lang="en-US" baseline="0" dirty="0" err="1"/>
              <a:t>Methoden</a:t>
            </a:r>
            <a:r>
              <a:rPr lang="en-US" baseline="0" dirty="0"/>
              <a:t> die </a:t>
            </a:r>
            <a:r>
              <a:rPr lang="en-US" baseline="0" dirty="0" err="1"/>
              <a:t>empfindlichen</a:t>
            </a:r>
            <a:r>
              <a:rPr lang="en-US" baseline="0" dirty="0"/>
              <a:t> </a:t>
            </a:r>
            <a:r>
              <a:rPr lang="en-US" baseline="0" dirty="0" err="1"/>
              <a:t>Citralmoleküle</a:t>
            </a:r>
            <a:r>
              <a:rPr lang="en-US" baseline="0" dirty="0"/>
              <a:t> </a:t>
            </a:r>
            <a:r>
              <a:rPr lang="en-US" baseline="0" dirty="0" err="1"/>
              <a:t>zerstören</a:t>
            </a:r>
            <a:r>
              <a:rPr lang="en-US" baseline="0" dirty="0"/>
              <a:t> </a:t>
            </a:r>
            <a:r>
              <a:rPr lang="en-US" baseline="0" dirty="0" err="1"/>
              <a:t>können</a:t>
            </a:r>
            <a:r>
              <a:rPr lang="en-US" baseline="0" dirty="0"/>
              <a:t> und das </a:t>
            </a:r>
            <a:r>
              <a:rPr lang="en-US" baseline="0" dirty="0" err="1"/>
              <a:t>Öl</a:t>
            </a:r>
            <a:r>
              <a:rPr lang="en-US" baseline="0" dirty="0"/>
              <a:t> bitter </a:t>
            </a:r>
            <a:r>
              <a:rPr lang="en-US" baseline="0" dirty="0" err="1"/>
              <a:t>wird</a:t>
            </a:r>
            <a:r>
              <a:rPr lang="en-US" baseline="0" dirty="0"/>
              <a:t>. </a:t>
            </a:r>
          </a:p>
          <a:p>
            <a:pPr marL="1714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solidFill>
                  <a:srgbClr val="77933C"/>
                </a:solidFill>
              </a:rPr>
              <a:t>Fettige</a:t>
            </a:r>
            <a:r>
              <a:rPr lang="en-US" dirty="0">
                <a:solidFill>
                  <a:srgbClr val="77933C"/>
                </a:solidFill>
              </a:rPr>
              <a:t> </a:t>
            </a:r>
            <a:r>
              <a:rPr lang="en-US" dirty="0" err="1">
                <a:solidFill>
                  <a:srgbClr val="77933C"/>
                </a:solidFill>
              </a:rPr>
              <a:t>Öle</a:t>
            </a:r>
            <a:r>
              <a:rPr lang="en-US" dirty="0">
                <a:solidFill>
                  <a:srgbClr val="77933C"/>
                </a:solidFill>
              </a:rPr>
              <a:t> </a:t>
            </a:r>
            <a:r>
              <a:rPr lang="en-US" dirty="0" err="1">
                <a:solidFill>
                  <a:srgbClr val="77933C"/>
                </a:solidFill>
              </a:rPr>
              <a:t>wie</a:t>
            </a:r>
            <a:r>
              <a:rPr lang="en-US" dirty="0">
                <a:solidFill>
                  <a:srgbClr val="77933C"/>
                </a:solidFill>
              </a:rPr>
              <a:t> Olive, Mandel, Jojoba und </a:t>
            </a:r>
            <a:r>
              <a:rPr lang="en-US" dirty="0" err="1">
                <a:solidFill>
                  <a:srgbClr val="77933C"/>
                </a:solidFill>
              </a:rPr>
              <a:t>Kokosnuss</a:t>
            </a:r>
            <a:r>
              <a:rPr lang="en-US" dirty="0">
                <a:solidFill>
                  <a:srgbClr val="77933C"/>
                </a:solidFill>
              </a:rPr>
              <a:t> </a:t>
            </a:r>
            <a:r>
              <a:rPr lang="en-US" dirty="0" err="1">
                <a:solidFill>
                  <a:srgbClr val="77933C"/>
                </a:solidFill>
              </a:rPr>
              <a:t>werden</a:t>
            </a:r>
            <a:r>
              <a:rPr lang="en-US" dirty="0">
                <a:solidFill>
                  <a:srgbClr val="77933C"/>
                </a:solidFill>
              </a:rPr>
              <a:t> </a:t>
            </a:r>
            <a:r>
              <a:rPr lang="en-US" dirty="0" err="1">
                <a:solidFill>
                  <a:srgbClr val="77933C"/>
                </a:solidFill>
              </a:rPr>
              <a:t>auch</a:t>
            </a:r>
            <a:r>
              <a:rPr lang="en-US" dirty="0">
                <a:solidFill>
                  <a:srgbClr val="77933C"/>
                </a:solidFill>
              </a:rPr>
              <a:t> so </a:t>
            </a:r>
            <a:r>
              <a:rPr lang="en-US" dirty="0" err="1">
                <a:solidFill>
                  <a:srgbClr val="77933C"/>
                </a:solidFill>
              </a:rPr>
              <a:t>extrahiert</a:t>
            </a:r>
            <a:r>
              <a:rPr lang="en-US" dirty="0">
                <a:solidFill>
                  <a:srgbClr val="77933C"/>
                </a:solidFill>
              </a:rPr>
              <a:t>, </a:t>
            </a:r>
            <a:r>
              <a:rPr lang="en-US" dirty="0" err="1">
                <a:solidFill>
                  <a:srgbClr val="77933C"/>
                </a:solidFill>
              </a:rPr>
              <a:t>auch</a:t>
            </a:r>
            <a:r>
              <a:rPr lang="en-US" dirty="0">
                <a:solidFill>
                  <a:srgbClr val="77933C"/>
                </a:solidFill>
              </a:rPr>
              <a:t> </a:t>
            </a:r>
            <a:r>
              <a:rPr lang="en-US" dirty="0" err="1">
                <a:solidFill>
                  <a:srgbClr val="77933C"/>
                </a:solidFill>
              </a:rPr>
              <a:t>wenn</a:t>
            </a:r>
            <a:r>
              <a:rPr lang="en-US" dirty="0">
                <a:solidFill>
                  <a:srgbClr val="77933C"/>
                </a:solidFill>
              </a:rPr>
              <a:t> </a:t>
            </a:r>
            <a:r>
              <a:rPr lang="en-US" dirty="0" err="1">
                <a:solidFill>
                  <a:srgbClr val="77933C"/>
                </a:solidFill>
              </a:rPr>
              <a:t>sie</a:t>
            </a:r>
            <a:r>
              <a:rPr lang="en-US" dirty="0">
                <a:solidFill>
                  <a:srgbClr val="77933C"/>
                </a:solidFill>
              </a:rPr>
              <a:t> </a:t>
            </a:r>
            <a:r>
              <a:rPr lang="en-US" dirty="0" err="1">
                <a:solidFill>
                  <a:srgbClr val="77933C"/>
                </a:solidFill>
              </a:rPr>
              <a:t>keine</a:t>
            </a:r>
            <a:r>
              <a:rPr lang="en-US" dirty="0">
                <a:solidFill>
                  <a:srgbClr val="77933C"/>
                </a:solidFill>
              </a:rPr>
              <a:t> “</a:t>
            </a:r>
            <a:r>
              <a:rPr lang="en-US" dirty="0" err="1">
                <a:solidFill>
                  <a:srgbClr val="77933C"/>
                </a:solidFill>
              </a:rPr>
              <a:t>ätherischen</a:t>
            </a:r>
            <a:r>
              <a:rPr lang="en-US" dirty="0">
                <a:solidFill>
                  <a:srgbClr val="77933C"/>
                </a:solidFill>
              </a:rPr>
              <a:t>” </a:t>
            </a:r>
            <a:r>
              <a:rPr lang="en-US" dirty="0" err="1">
                <a:solidFill>
                  <a:srgbClr val="77933C"/>
                </a:solidFill>
              </a:rPr>
              <a:t>Öle</a:t>
            </a:r>
            <a:r>
              <a:rPr lang="en-US" dirty="0">
                <a:solidFill>
                  <a:srgbClr val="77933C"/>
                </a:solidFill>
              </a:rPr>
              <a:t> </a:t>
            </a:r>
            <a:r>
              <a:rPr lang="en-US" dirty="0" err="1">
                <a:solidFill>
                  <a:srgbClr val="77933C"/>
                </a:solidFill>
              </a:rPr>
              <a:t>sind</a:t>
            </a:r>
            <a:r>
              <a:rPr lang="en-US" dirty="0">
                <a:solidFill>
                  <a:srgbClr val="77933C"/>
                </a:solidFill>
              </a:rPr>
              <a:t>. </a:t>
            </a:r>
            <a:endParaRPr lang="en-US" baseline="0" dirty="0"/>
          </a:p>
          <a:p>
            <a:pPr marL="171450" indent="-171450">
              <a:spcBef>
                <a:spcPts val="0"/>
              </a:spcBef>
              <a:spcAft>
                <a:spcPts val="0"/>
              </a:spcAft>
              <a:buFont typeface="Arial" panose="020B0604020202020204" pitchFamily="34" charset="0"/>
              <a:buChar char="•"/>
            </a:pPr>
            <a:endParaRPr lang="en-US" dirty="0"/>
          </a:p>
          <a:p>
            <a:pPr marL="0" indent="0">
              <a:spcBef>
                <a:spcPts val="0"/>
              </a:spcBef>
              <a:spcAft>
                <a:spcPts val="0"/>
              </a:spcAft>
              <a:buNone/>
            </a:pPr>
            <a:r>
              <a:rPr lang="en-US" b="1" dirty="0" err="1">
                <a:solidFill>
                  <a:srgbClr val="5C068C"/>
                </a:solidFill>
              </a:rPr>
              <a:t>Harzanzapfung</a:t>
            </a:r>
            <a:r>
              <a:rPr lang="en-US" b="1" dirty="0">
                <a:solidFill>
                  <a:srgbClr val="5C068C"/>
                </a:solidFill>
              </a:rPr>
              <a:t> </a:t>
            </a:r>
            <a:r>
              <a:rPr lang="en-US" cap="all" dirty="0">
                <a:solidFill>
                  <a:srgbClr val="5C068C"/>
                </a:solidFill>
              </a:rPr>
              <a:t>|</a:t>
            </a:r>
            <a:r>
              <a:rPr lang="en-US" dirty="0">
                <a:solidFill>
                  <a:srgbClr val="5C068C"/>
                </a:solidFill>
              </a:rPr>
              <a:t>  </a:t>
            </a:r>
            <a:r>
              <a:rPr lang="en-US" dirty="0"/>
              <a:t>Harz von </a:t>
            </a:r>
            <a:r>
              <a:rPr lang="en-US" dirty="0" err="1"/>
              <a:t>Bäumen</a:t>
            </a:r>
            <a:r>
              <a:rPr lang="en-US" dirty="0"/>
              <a:t> </a:t>
            </a:r>
            <a:r>
              <a:rPr lang="en-US" dirty="0" err="1"/>
              <a:t>abzapfen</a:t>
            </a:r>
            <a:r>
              <a:rPr lang="en-US" dirty="0"/>
              <a:t> und </a:t>
            </a:r>
            <a:r>
              <a:rPr lang="en-US" dirty="0" err="1"/>
              <a:t>es</a:t>
            </a:r>
            <a:r>
              <a:rPr lang="en-US" dirty="0"/>
              <a:t> </a:t>
            </a:r>
            <a:r>
              <a:rPr lang="en-US" dirty="0" err="1"/>
              <a:t>dann</a:t>
            </a:r>
            <a:r>
              <a:rPr lang="en-US" dirty="0"/>
              <a:t> </a:t>
            </a:r>
            <a:r>
              <a:rPr lang="en-US" dirty="0" err="1"/>
              <a:t>destillieren</a:t>
            </a:r>
            <a:r>
              <a:rPr lang="en-US" dirty="0"/>
              <a:t>.</a:t>
            </a:r>
            <a:r>
              <a:rPr lang="en-US" baseline="0" dirty="0"/>
              <a:t> </a:t>
            </a:r>
          </a:p>
          <a:p>
            <a:pPr marL="0" indent="0">
              <a:spcBef>
                <a:spcPts val="0"/>
              </a:spcBef>
              <a:spcAft>
                <a:spcPts val="0"/>
              </a:spcAft>
              <a:buNone/>
            </a:pPr>
            <a:r>
              <a:rPr lang="en-US" dirty="0"/>
              <a:t>Das </a:t>
            </a:r>
            <a:r>
              <a:rPr lang="en-US" dirty="0" err="1"/>
              <a:t>wird</a:t>
            </a:r>
            <a:r>
              <a:rPr lang="en-US" dirty="0"/>
              <a:t> </a:t>
            </a:r>
            <a:r>
              <a:rPr lang="en-US" dirty="0" err="1"/>
              <a:t>erreicht</a:t>
            </a:r>
            <a:r>
              <a:rPr lang="en-US" dirty="0"/>
              <a:t>, </a:t>
            </a:r>
            <a:r>
              <a:rPr lang="en-US" dirty="0" err="1"/>
              <a:t>indem</a:t>
            </a:r>
            <a:r>
              <a:rPr lang="en-US" dirty="0"/>
              <a:t> die </a:t>
            </a:r>
            <a:r>
              <a:rPr lang="en-US" dirty="0" err="1"/>
              <a:t>äußeren</a:t>
            </a:r>
            <a:r>
              <a:rPr lang="en-US" dirty="0"/>
              <a:t> </a:t>
            </a:r>
            <a:r>
              <a:rPr lang="en-US" dirty="0" err="1"/>
              <a:t>Teile</a:t>
            </a:r>
            <a:r>
              <a:rPr lang="en-US" dirty="0"/>
              <a:t> der </a:t>
            </a:r>
            <a:r>
              <a:rPr lang="en-US" dirty="0" err="1"/>
              <a:t>Pflanze</a:t>
            </a:r>
            <a:r>
              <a:rPr lang="en-US" dirty="0"/>
              <a:t> </a:t>
            </a:r>
            <a:r>
              <a:rPr lang="en-US" dirty="0" err="1"/>
              <a:t>angeschnitten</a:t>
            </a:r>
            <a:r>
              <a:rPr lang="en-US" dirty="0"/>
              <a:t> warden, </a:t>
            </a:r>
            <a:r>
              <a:rPr lang="en-US" dirty="0" err="1"/>
              <a:t>damit</a:t>
            </a:r>
            <a:r>
              <a:rPr lang="en-US" dirty="0"/>
              <a:t> der Baum Harz </a:t>
            </a:r>
            <a:r>
              <a:rPr lang="en-US" dirty="0" err="1"/>
              <a:t>abgibt</a:t>
            </a:r>
            <a:r>
              <a:rPr lang="en-US" dirty="0"/>
              <a:t>. </a:t>
            </a:r>
          </a:p>
          <a:p>
            <a:pPr marL="171450" indent="-171450">
              <a:buFont typeface="Arial" panose="020B0604020202020204" pitchFamily="34" charset="0"/>
              <a:buChar char="•"/>
            </a:pPr>
            <a:r>
              <a:rPr lang="en-US" dirty="0"/>
              <a:t>Das </a:t>
            </a:r>
            <a:r>
              <a:rPr lang="en-US" dirty="0" err="1"/>
              <a:t>ätherische</a:t>
            </a:r>
            <a:r>
              <a:rPr lang="en-US" dirty="0"/>
              <a:t> </a:t>
            </a:r>
            <a:r>
              <a:rPr lang="en-US" dirty="0" err="1"/>
              <a:t>Öl</a:t>
            </a:r>
            <a:r>
              <a:rPr lang="en-US" dirty="0"/>
              <a:t> </a:t>
            </a:r>
            <a:r>
              <a:rPr lang="en-US" dirty="0" err="1"/>
              <a:t>wird</a:t>
            </a:r>
            <a:r>
              <a:rPr lang="en-US" dirty="0"/>
              <a:t> </a:t>
            </a:r>
            <a:r>
              <a:rPr lang="en-US" dirty="0" err="1"/>
              <a:t>aus</a:t>
            </a:r>
            <a:r>
              <a:rPr lang="en-US" dirty="0"/>
              <a:t> </a:t>
            </a:r>
            <a:r>
              <a:rPr lang="en-US" dirty="0" err="1"/>
              <a:t>dem</a:t>
            </a:r>
            <a:r>
              <a:rPr lang="en-US" dirty="0"/>
              <a:t> Harz </a:t>
            </a:r>
            <a:r>
              <a:rPr lang="en-US" dirty="0" err="1"/>
              <a:t>destilliert</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Harz </a:t>
            </a:r>
            <a:r>
              <a:rPr lang="en-US" dirty="0" err="1"/>
              <a:t>kann</a:t>
            </a:r>
            <a:r>
              <a:rPr lang="en-US" dirty="0"/>
              <a:t> </a:t>
            </a:r>
            <a:r>
              <a:rPr lang="en-US" dirty="0" err="1"/>
              <a:t>auch</a:t>
            </a:r>
            <a:r>
              <a:rPr lang="en-US" dirty="0"/>
              <a:t> </a:t>
            </a:r>
            <a:r>
              <a:rPr lang="en-US" dirty="0" err="1"/>
              <a:t>wie</a:t>
            </a:r>
            <a:r>
              <a:rPr lang="en-US" dirty="0"/>
              <a:t> </a:t>
            </a:r>
            <a:r>
              <a:rPr lang="en-US" dirty="0" err="1"/>
              <a:t>Kaugummi</a:t>
            </a:r>
            <a:r>
              <a:rPr lang="en-US" dirty="0"/>
              <a:t> </a:t>
            </a:r>
            <a:r>
              <a:rPr lang="en-US" dirty="0" err="1"/>
              <a:t>gekaut</a:t>
            </a:r>
            <a:r>
              <a:rPr lang="en-US" dirty="0"/>
              <a:t> </a:t>
            </a:r>
            <a:r>
              <a:rPr lang="en-US" dirty="0" err="1"/>
              <a:t>werden</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solidFill>
                  <a:srgbClr val="5C068C"/>
                </a:solidFill>
              </a:rPr>
              <a:t>Absolue</a:t>
            </a:r>
            <a:r>
              <a:rPr lang="en-US" b="1" dirty="0">
                <a:solidFill>
                  <a:srgbClr val="5C068C"/>
                </a:solidFill>
              </a:rPr>
              <a:t> </a:t>
            </a:r>
            <a:r>
              <a:rPr lang="en-US" b="1" dirty="0" err="1">
                <a:solidFill>
                  <a:srgbClr val="5C068C"/>
                </a:solidFill>
              </a:rPr>
              <a:t>Öle</a:t>
            </a:r>
            <a:r>
              <a:rPr lang="en-US" b="1" dirty="0">
                <a:solidFill>
                  <a:srgbClr val="5C068C"/>
                </a:solidFill>
              </a:rPr>
              <a:t>  </a:t>
            </a:r>
            <a:r>
              <a:rPr lang="en-US" cap="all" dirty="0">
                <a:solidFill>
                  <a:srgbClr val="5C068C"/>
                </a:solidFill>
              </a:rPr>
              <a:t>|  </a:t>
            </a:r>
            <a:r>
              <a:rPr lang="en-US" sz="1200" dirty="0" err="1">
                <a:solidFill>
                  <a:schemeClr val="tx1">
                    <a:lumMod val="75000"/>
                    <a:lumOff val="25000"/>
                  </a:schemeClr>
                </a:solidFill>
              </a:rPr>
              <a:t>Wenn</a:t>
            </a:r>
            <a:r>
              <a:rPr lang="en-US" sz="1200" dirty="0">
                <a:solidFill>
                  <a:schemeClr val="tx1">
                    <a:lumMod val="75000"/>
                    <a:lumOff val="25000"/>
                  </a:schemeClr>
                </a:solidFill>
              </a:rPr>
              <a:t> </a:t>
            </a:r>
            <a:r>
              <a:rPr lang="en-US" sz="1200" dirty="0" err="1">
                <a:solidFill>
                  <a:schemeClr val="tx1">
                    <a:lumMod val="75000"/>
                    <a:lumOff val="25000"/>
                  </a:schemeClr>
                </a:solidFill>
              </a:rPr>
              <a:t>Öle</a:t>
            </a:r>
            <a:r>
              <a:rPr lang="en-US" sz="1200" dirty="0">
                <a:solidFill>
                  <a:schemeClr val="tx1">
                    <a:lumMod val="75000"/>
                    <a:lumOff val="25000"/>
                  </a:schemeClr>
                </a:solidFill>
              </a:rPr>
              <a:t> in </a:t>
            </a:r>
            <a:r>
              <a:rPr lang="en-US" sz="1200" dirty="0" err="1">
                <a:solidFill>
                  <a:schemeClr val="tx1">
                    <a:lumMod val="75000"/>
                    <a:lumOff val="25000"/>
                  </a:schemeClr>
                </a:solidFill>
              </a:rPr>
              <a:t>ganz</a:t>
            </a:r>
            <a:r>
              <a:rPr lang="en-US" sz="1200" dirty="0">
                <a:solidFill>
                  <a:schemeClr val="tx1">
                    <a:lumMod val="75000"/>
                    <a:lumOff val="25000"/>
                  </a:schemeClr>
                </a:solidFill>
              </a:rPr>
              <a:t> </a:t>
            </a:r>
            <a:r>
              <a:rPr lang="en-US" sz="1200" dirty="0" err="1">
                <a:solidFill>
                  <a:schemeClr val="tx1">
                    <a:lumMod val="75000"/>
                    <a:lumOff val="25000"/>
                  </a:schemeClr>
                </a:solidFill>
              </a:rPr>
              <a:t>zartem</a:t>
            </a:r>
            <a:r>
              <a:rPr lang="en-US" sz="1200" dirty="0">
                <a:solidFill>
                  <a:schemeClr val="tx1">
                    <a:lumMod val="75000"/>
                    <a:lumOff val="25000"/>
                  </a:schemeClr>
                </a:solidFill>
              </a:rPr>
              <a:t> Material </a:t>
            </a:r>
            <a:r>
              <a:rPr lang="en-US" sz="1200" dirty="0" err="1">
                <a:solidFill>
                  <a:schemeClr val="tx1">
                    <a:lumMod val="75000"/>
                    <a:lumOff val="25000"/>
                  </a:schemeClr>
                </a:solidFill>
              </a:rPr>
              <a:t>enthalten</a:t>
            </a:r>
            <a:r>
              <a:rPr lang="en-US" sz="1200" dirty="0">
                <a:solidFill>
                  <a:schemeClr val="tx1">
                    <a:lumMod val="75000"/>
                    <a:lumOff val="25000"/>
                  </a:schemeClr>
                </a:solidFill>
              </a:rPr>
              <a:t> </a:t>
            </a:r>
            <a:r>
              <a:rPr lang="en-US" sz="1200" dirty="0" err="1">
                <a:solidFill>
                  <a:schemeClr val="tx1">
                    <a:lumMod val="75000"/>
                    <a:lumOff val="25000"/>
                  </a:schemeClr>
                </a:solidFill>
              </a:rPr>
              <a:t>sind</a:t>
            </a:r>
            <a:r>
              <a:rPr lang="en-US" sz="1200" dirty="0">
                <a:solidFill>
                  <a:schemeClr val="tx1">
                    <a:lumMod val="75000"/>
                    <a:lumOff val="25000"/>
                  </a:schemeClr>
                </a:solidFill>
              </a:rPr>
              <a:t>, </a:t>
            </a:r>
            <a:r>
              <a:rPr lang="en-US" sz="1200" dirty="0" err="1">
                <a:solidFill>
                  <a:schemeClr val="tx1">
                    <a:lumMod val="75000"/>
                    <a:lumOff val="25000"/>
                  </a:schemeClr>
                </a:solidFill>
              </a:rPr>
              <a:t>müssen</a:t>
            </a:r>
            <a:r>
              <a:rPr lang="en-US" sz="1200" dirty="0">
                <a:solidFill>
                  <a:schemeClr val="tx1">
                    <a:lumMod val="75000"/>
                    <a:lumOff val="25000"/>
                  </a:schemeClr>
                </a:solidFill>
              </a:rPr>
              <a:t> </a:t>
            </a:r>
            <a:r>
              <a:rPr lang="en-US" sz="1200" dirty="0" err="1">
                <a:solidFill>
                  <a:schemeClr val="tx1">
                    <a:lumMod val="75000"/>
                    <a:lumOff val="25000"/>
                  </a:schemeClr>
                </a:solidFill>
              </a:rPr>
              <a:t>Lösungsmittel</a:t>
            </a:r>
            <a:r>
              <a:rPr lang="en-US" sz="1200" dirty="0">
                <a:solidFill>
                  <a:schemeClr val="tx1">
                    <a:lumMod val="75000"/>
                    <a:lumOff val="25000"/>
                  </a:schemeClr>
                </a:solidFill>
              </a:rPr>
              <a:t> </a:t>
            </a:r>
            <a:r>
              <a:rPr lang="en-US" sz="1200" dirty="0" err="1">
                <a:solidFill>
                  <a:schemeClr val="tx1">
                    <a:lumMod val="75000"/>
                    <a:lumOff val="25000"/>
                  </a:schemeClr>
                </a:solidFill>
              </a:rPr>
              <a:t>für</a:t>
            </a:r>
            <a:r>
              <a:rPr lang="en-US" sz="1200" dirty="0">
                <a:solidFill>
                  <a:schemeClr val="tx1">
                    <a:lumMod val="75000"/>
                    <a:lumOff val="25000"/>
                  </a:schemeClr>
                </a:solidFill>
              </a:rPr>
              <a:t> die </a:t>
            </a:r>
            <a:r>
              <a:rPr lang="en-US" sz="1200" dirty="0" err="1">
                <a:solidFill>
                  <a:schemeClr val="tx1">
                    <a:lumMod val="75000"/>
                    <a:lumOff val="25000"/>
                  </a:schemeClr>
                </a:solidFill>
              </a:rPr>
              <a:t>Extraktion</a:t>
            </a:r>
            <a:r>
              <a:rPr lang="en-US" sz="1200" dirty="0">
                <a:solidFill>
                  <a:schemeClr val="tx1">
                    <a:lumMod val="75000"/>
                    <a:lumOff val="25000"/>
                  </a:schemeClr>
                </a:solidFill>
              </a:rPr>
              <a:t> </a:t>
            </a:r>
            <a:r>
              <a:rPr lang="en-US" sz="1200" dirty="0" err="1">
                <a:solidFill>
                  <a:schemeClr val="tx1">
                    <a:lumMod val="75000"/>
                    <a:lumOff val="25000"/>
                  </a:schemeClr>
                </a:solidFill>
              </a:rPr>
              <a:t>verwendet</a:t>
            </a:r>
            <a:r>
              <a:rPr lang="en-US" sz="1200" dirty="0">
                <a:solidFill>
                  <a:schemeClr val="tx1">
                    <a:lumMod val="75000"/>
                    <a:lumOff val="25000"/>
                  </a:schemeClr>
                </a:solidFill>
              </a:rPr>
              <a:t> </a:t>
            </a:r>
            <a:r>
              <a:rPr lang="en-US" sz="1200" dirty="0" err="1">
                <a:solidFill>
                  <a:schemeClr val="tx1">
                    <a:lumMod val="75000"/>
                    <a:lumOff val="25000"/>
                  </a:schemeClr>
                </a:solidFill>
              </a:rPr>
              <a:t>werden</a:t>
            </a:r>
            <a:r>
              <a:rPr lang="en-US" sz="1200" dirty="0">
                <a:solidFill>
                  <a:schemeClr val="tx1">
                    <a:lumMod val="75000"/>
                    <a:lumOff val="25000"/>
                  </a:schemeClr>
                </a:solidFill>
              </a:rPr>
              <a:t>.</a:t>
            </a:r>
            <a:endParaRPr lang="en-US" dirty="0"/>
          </a:p>
          <a:p>
            <a:pPr marL="171450" indent="-171450">
              <a:spcBef>
                <a:spcPts val="0"/>
              </a:spcBef>
              <a:spcAft>
                <a:spcPts val="0"/>
              </a:spcAft>
              <a:buFont typeface="Arial" panose="020B0604020202020204" pitchFamily="34" charset="0"/>
              <a:buChar char="•"/>
            </a:pPr>
            <a:r>
              <a:rPr lang="en-US" baseline="0" dirty="0"/>
              <a:t>Das </a:t>
            </a:r>
            <a:r>
              <a:rPr lang="en-US" baseline="0" dirty="0" err="1"/>
              <a:t>einzige</a:t>
            </a:r>
            <a:r>
              <a:rPr lang="en-US" baseline="0" dirty="0"/>
              <a:t> </a:t>
            </a:r>
            <a:r>
              <a:rPr lang="en-US" baseline="0" dirty="0" err="1"/>
              <a:t>ätherische</a:t>
            </a:r>
            <a:r>
              <a:rPr lang="en-US" baseline="0" dirty="0"/>
              <a:t> </a:t>
            </a:r>
            <a:r>
              <a:rPr lang="en-US" baseline="0" dirty="0" err="1"/>
              <a:t>Öl</a:t>
            </a:r>
            <a:r>
              <a:rPr lang="en-US" baseline="0" dirty="0"/>
              <a:t>, </a:t>
            </a:r>
            <a:r>
              <a:rPr lang="en-US" baseline="0" dirty="0" err="1"/>
              <a:t>dass</a:t>
            </a:r>
            <a:r>
              <a:rPr lang="en-US" baseline="0" dirty="0"/>
              <a:t> </a:t>
            </a:r>
            <a:r>
              <a:rPr lang="en-US" baseline="0" dirty="0" err="1"/>
              <a:t>wir</a:t>
            </a:r>
            <a:r>
              <a:rPr lang="en-US" baseline="0" dirty="0"/>
              <a:t> so </a:t>
            </a:r>
            <a:r>
              <a:rPr lang="en-US" baseline="0" dirty="0" err="1"/>
              <a:t>extrahieren</a:t>
            </a:r>
            <a:r>
              <a:rPr lang="en-US" baseline="0" dirty="0"/>
              <a:t>, </a:t>
            </a:r>
            <a:r>
              <a:rPr lang="en-US" baseline="0" dirty="0" err="1"/>
              <a:t>ist</a:t>
            </a:r>
            <a:r>
              <a:rPr lang="en-US" baseline="0" dirty="0"/>
              <a:t> </a:t>
            </a:r>
            <a:r>
              <a:rPr lang="en-US" baseline="0" dirty="0" err="1"/>
              <a:t>Jasminöl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10</a:t>
            </a:fld>
            <a:endParaRPr lang="en-US"/>
          </a:p>
        </p:txBody>
      </p:sp>
    </p:spTree>
    <p:extLst>
      <p:ext uri="{BB962C8B-B14F-4D97-AF65-F5344CB8AC3E}">
        <p14:creationId xmlns:p14="http://schemas.microsoft.com/office/powerpoint/2010/main" val="1449261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Dampfdestillation</a:t>
            </a:r>
            <a:r>
              <a:rPr lang="en-US" dirty="0"/>
              <a:t> </a:t>
            </a:r>
            <a:r>
              <a:rPr lang="en-US" dirty="0" err="1"/>
              <a:t>ist</a:t>
            </a:r>
            <a:r>
              <a:rPr lang="en-US" dirty="0"/>
              <a:t> die </a:t>
            </a:r>
            <a:r>
              <a:rPr lang="en-US" dirty="0" err="1"/>
              <a:t>meistverbreitetste</a:t>
            </a:r>
            <a:r>
              <a:rPr lang="en-US" dirty="0"/>
              <a:t> </a:t>
            </a:r>
            <a:r>
              <a:rPr lang="en-US" dirty="0" err="1"/>
              <a:t>Methode</a:t>
            </a:r>
            <a:r>
              <a:rPr lang="en-US" dirty="0"/>
              <a:t> </a:t>
            </a:r>
            <a:r>
              <a:rPr lang="en-US" dirty="0" err="1"/>
              <a:t>ätherische</a:t>
            </a:r>
            <a:r>
              <a:rPr lang="en-US" dirty="0"/>
              <a:t> </a:t>
            </a:r>
            <a:r>
              <a:rPr lang="en-US" dirty="0" err="1"/>
              <a:t>Öle</a:t>
            </a:r>
            <a:r>
              <a:rPr lang="en-US" dirty="0"/>
              <a:t> </a:t>
            </a:r>
            <a:r>
              <a:rPr lang="en-US" dirty="0" err="1"/>
              <a:t>zu</a:t>
            </a:r>
            <a:r>
              <a:rPr lang="en-US" dirty="0"/>
              <a:t> </a:t>
            </a:r>
            <a:r>
              <a:rPr lang="en-US" dirty="0" err="1"/>
              <a:t>extrahieren</a:t>
            </a:r>
            <a:r>
              <a:rPr lang="en-US" dirty="0"/>
              <a:t>. Jahre der </a:t>
            </a:r>
            <a:r>
              <a:rPr lang="en-US" dirty="0" err="1"/>
              <a:t>Forschung</a:t>
            </a:r>
            <a:r>
              <a:rPr lang="en-US" dirty="0"/>
              <a:t> und </a:t>
            </a:r>
            <a:r>
              <a:rPr lang="en-US" dirty="0" err="1"/>
              <a:t>Innovationen</a:t>
            </a:r>
            <a:r>
              <a:rPr lang="en-US" dirty="0"/>
              <a:t> </a:t>
            </a:r>
            <a:r>
              <a:rPr lang="en-US" dirty="0" err="1"/>
              <a:t>durch</a:t>
            </a:r>
            <a:r>
              <a:rPr lang="en-US" dirty="0"/>
              <a:t> Gary Young </a:t>
            </a:r>
            <a:r>
              <a:rPr lang="en-US" dirty="0" err="1"/>
              <a:t>haben</a:t>
            </a:r>
            <a:r>
              <a:rPr lang="en-US" dirty="0"/>
              <a:t> Young Living </a:t>
            </a:r>
            <a:r>
              <a:rPr lang="en-US" dirty="0" err="1"/>
              <a:t>zu</a:t>
            </a:r>
            <a:r>
              <a:rPr lang="en-US" dirty="0"/>
              <a:t> </a:t>
            </a:r>
            <a:r>
              <a:rPr lang="en-US" dirty="0" err="1"/>
              <a:t>dem</a:t>
            </a:r>
            <a:r>
              <a:rPr lang="en-US" dirty="0"/>
              <a:t> </a:t>
            </a:r>
            <a:r>
              <a:rPr lang="en-US" dirty="0" err="1"/>
              <a:t>sorgfältigen</a:t>
            </a:r>
            <a:r>
              <a:rPr lang="en-US" dirty="0"/>
              <a:t> </a:t>
            </a:r>
            <a:r>
              <a:rPr lang="en-US" dirty="0" err="1"/>
              <a:t>Destillationsprozess</a:t>
            </a:r>
            <a:r>
              <a:rPr lang="en-US" dirty="0"/>
              <a:t> </a:t>
            </a:r>
            <a:r>
              <a:rPr lang="en-US" dirty="0" err="1"/>
              <a:t>gebracht</a:t>
            </a:r>
            <a:r>
              <a:rPr lang="en-US" dirty="0"/>
              <a:t>, der </a:t>
            </a:r>
            <a:r>
              <a:rPr lang="en-US" dirty="0" err="1"/>
              <a:t>uns</a:t>
            </a:r>
            <a:r>
              <a:rPr lang="en-US" dirty="0"/>
              <a:t> von </a:t>
            </a:r>
            <a:r>
              <a:rPr lang="en-US" dirty="0" err="1"/>
              <a:t>allen</a:t>
            </a:r>
            <a:r>
              <a:rPr lang="en-US" dirty="0"/>
              <a:t> </a:t>
            </a:r>
            <a:r>
              <a:rPr lang="en-US" dirty="0" err="1"/>
              <a:t>anderen</a:t>
            </a:r>
            <a:r>
              <a:rPr lang="en-US" dirty="0"/>
              <a:t> </a:t>
            </a:r>
            <a:r>
              <a:rPr lang="en-US" dirty="0" err="1"/>
              <a:t>Öl-Herstellern</a:t>
            </a:r>
            <a:r>
              <a:rPr lang="en-US" dirty="0"/>
              <a:t> </a:t>
            </a:r>
            <a:r>
              <a:rPr lang="en-US" dirty="0" err="1"/>
              <a:t>unterscheidet</a:t>
            </a:r>
            <a:r>
              <a:rPr lang="en-US" dirty="0"/>
              <a:t>. Young Living </a:t>
            </a:r>
            <a:r>
              <a:rPr lang="en-US" dirty="0" err="1"/>
              <a:t>nutzt</a:t>
            </a:r>
            <a:r>
              <a:rPr lang="en-US" dirty="0"/>
              <a:t> </a:t>
            </a:r>
            <a:r>
              <a:rPr lang="en-US" dirty="0" err="1"/>
              <a:t>einem</a:t>
            </a:r>
            <a:r>
              <a:rPr lang="en-US" dirty="0"/>
              <a:t> </a:t>
            </a:r>
            <a:r>
              <a:rPr lang="en-US" dirty="0" err="1"/>
              <a:t>innovativen</a:t>
            </a:r>
            <a:r>
              <a:rPr lang="en-US" dirty="0"/>
              <a:t>, </a:t>
            </a:r>
            <a:r>
              <a:rPr lang="en-US" dirty="0" err="1"/>
              <a:t>sanften</a:t>
            </a:r>
            <a:r>
              <a:rPr lang="en-US" dirty="0"/>
              <a:t> und </a:t>
            </a:r>
            <a:r>
              <a:rPr lang="en-US" dirty="0" err="1"/>
              <a:t>rechtlich</a:t>
            </a:r>
            <a:r>
              <a:rPr lang="en-US" dirty="0"/>
              <a:t> </a:t>
            </a:r>
            <a:r>
              <a:rPr lang="en-US" dirty="0" err="1"/>
              <a:t>geschützten</a:t>
            </a:r>
            <a:r>
              <a:rPr lang="en-US" dirty="0"/>
              <a:t> </a:t>
            </a:r>
            <a:r>
              <a:rPr lang="en-US" dirty="0" err="1"/>
              <a:t>Dampfdestillationsprozess</a:t>
            </a:r>
            <a:r>
              <a:rPr lang="en-US" dirty="0"/>
              <a:t>, der </a:t>
            </a:r>
            <a:r>
              <a:rPr lang="en-US" dirty="0" err="1"/>
              <a:t>beinhaltet</a:t>
            </a:r>
            <a:r>
              <a:rPr lang="en-US" dirty="0"/>
              <a:t>, </a:t>
            </a:r>
            <a:r>
              <a:rPr lang="en-US" dirty="0" err="1"/>
              <a:t>genau</a:t>
            </a:r>
            <a:r>
              <a:rPr lang="en-US" dirty="0"/>
              <a:t> die </a:t>
            </a:r>
            <a:r>
              <a:rPr lang="en-US" dirty="0" err="1"/>
              <a:t>richtige</a:t>
            </a:r>
            <a:r>
              <a:rPr lang="en-US" dirty="0"/>
              <a:t> </a:t>
            </a:r>
            <a:r>
              <a:rPr lang="en-US" dirty="0" err="1"/>
              <a:t>Temperatur</a:t>
            </a:r>
            <a:r>
              <a:rPr lang="en-US" dirty="0"/>
              <a:t> und den </a:t>
            </a:r>
            <a:r>
              <a:rPr lang="en-US" dirty="0" err="1"/>
              <a:t>richtigen</a:t>
            </a:r>
            <a:r>
              <a:rPr lang="en-US" dirty="0"/>
              <a:t> </a:t>
            </a:r>
            <a:r>
              <a:rPr lang="en-US" dirty="0" err="1"/>
              <a:t>Druck</a:t>
            </a:r>
            <a:r>
              <a:rPr lang="en-US" dirty="0"/>
              <a:t> </a:t>
            </a:r>
            <a:r>
              <a:rPr lang="en-US" dirty="0" err="1"/>
              <a:t>zu</a:t>
            </a:r>
            <a:r>
              <a:rPr lang="en-US" dirty="0"/>
              <a:t> </a:t>
            </a:r>
            <a:r>
              <a:rPr lang="en-US" dirty="0" err="1"/>
              <a:t>verwenden</a:t>
            </a:r>
            <a:r>
              <a:rPr lang="en-US" dirty="0"/>
              <a:t>, um das </a:t>
            </a:r>
            <a:r>
              <a:rPr lang="en-US" dirty="0" err="1"/>
              <a:t>ätherische</a:t>
            </a:r>
            <a:r>
              <a:rPr lang="en-US" dirty="0"/>
              <a:t> </a:t>
            </a:r>
            <a:r>
              <a:rPr lang="en-US" dirty="0" err="1"/>
              <a:t>Öl</a:t>
            </a:r>
            <a:r>
              <a:rPr lang="en-US" dirty="0"/>
              <a:t> </a:t>
            </a:r>
            <a:r>
              <a:rPr lang="en-US" dirty="0" err="1"/>
              <a:t>zu</a:t>
            </a:r>
            <a:r>
              <a:rPr lang="en-US" dirty="0"/>
              <a:t> </a:t>
            </a:r>
            <a:r>
              <a:rPr lang="en-US" dirty="0" err="1"/>
              <a:t>extrahieren</a:t>
            </a:r>
            <a:r>
              <a:rPr lang="en-US" dirty="0"/>
              <a:t>. </a:t>
            </a:r>
            <a:r>
              <a:rPr lang="en-US" dirty="0" err="1"/>
              <a:t>Destillation</a:t>
            </a:r>
            <a:r>
              <a:rPr lang="en-US" dirty="0"/>
              <a:t> muss </a:t>
            </a:r>
            <a:r>
              <a:rPr lang="en-US" dirty="0" err="1"/>
              <a:t>korrekt</a:t>
            </a:r>
            <a:r>
              <a:rPr lang="en-US" dirty="0"/>
              <a:t> </a:t>
            </a:r>
            <a:r>
              <a:rPr lang="en-US" dirty="0" err="1"/>
              <a:t>durchgeführt</a:t>
            </a:r>
            <a:r>
              <a:rPr lang="en-US" dirty="0"/>
              <a:t> warden, um </a:t>
            </a:r>
            <a:r>
              <a:rPr lang="en-US" dirty="0" err="1"/>
              <a:t>sicher</a:t>
            </a:r>
            <a:r>
              <a:rPr lang="en-US" dirty="0"/>
              <a:t> </a:t>
            </a:r>
            <a:r>
              <a:rPr lang="en-US" dirty="0" err="1"/>
              <a:t>zu</a:t>
            </a:r>
            <a:r>
              <a:rPr lang="en-US" dirty="0"/>
              <a:t> </a:t>
            </a:r>
            <a:r>
              <a:rPr lang="en-US" dirty="0" err="1"/>
              <a:t>stellen</a:t>
            </a:r>
            <a:r>
              <a:rPr lang="en-US" dirty="0"/>
              <a:t>, </a:t>
            </a:r>
            <a:r>
              <a:rPr lang="en-US" dirty="0" err="1"/>
              <a:t>dass</a:t>
            </a:r>
            <a:r>
              <a:rPr lang="en-US" dirty="0"/>
              <a:t> </a:t>
            </a:r>
            <a:r>
              <a:rPr lang="en-US" dirty="0" err="1"/>
              <a:t>jedes</a:t>
            </a:r>
            <a:r>
              <a:rPr lang="en-US" dirty="0"/>
              <a:t> </a:t>
            </a:r>
            <a:r>
              <a:rPr lang="en-US" dirty="0" err="1"/>
              <a:t>Öl</a:t>
            </a:r>
            <a:r>
              <a:rPr lang="en-US" dirty="0"/>
              <a:t> das </a:t>
            </a:r>
            <a:r>
              <a:rPr lang="en-US" dirty="0" err="1"/>
              <a:t>richtige</a:t>
            </a:r>
            <a:r>
              <a:rPr lang="en-US" dirty="0"/>
              <a:t> </a:t>
            </a:r>
            <a:r>
              <a:rPr lang="en-US" dirty="0" err="1"/>
              <a:t>Profil</a:t>
            </a:r>
            <a:r>
              <a:rPr lang="en-US" dirty="0"/>
              <a:t> </a:t>
            </a:r>
            <a:r>
              <a:rPr lang="en-US" dirty="0" err="1"/>
              <a:t>aus</a:t>
            </a:r>
            <a:r>
              <a:rPr lang="en-US" dirty="0"/>
              <a:t> </a:t>
            </a:r>
            <a:r>
              <a:rPr lang="en-US" dirty="0" err="1"/>
              <a:t>chemischen</a:t>
            </a:r>
            <a:r>
              <a:rPr lang="en-US" dirty="0"/>
              <a:t> </a:t>
            </a:r>
            <a:r>
              <a:rPr lang="en-US" dirty="0" err="1"/>
              <a:t>Bestandteilen</a:t>
            </a:r>
            <a:r>
              <a:rPr lang="en-US" dirty="0"/>
              <a:t> hat. </a:t>
            </a:r>
            <a:r>
              <a:rPr lang="en-US" dirty="0" err="1"/>
              <a:t>Bestandteile</a:t>
            </a:r>
            <a:r>
              <a:rPr lang="en-US" dirty="0"/>
              <a:t> </a:t>
            </a:r>
            <a:r>
              <a:rPr lang="en-US" dirty="0" err="1"/>
              <a:t>ätherischer</a:t>
            </a:r>
            <a:r>
              <a:rPr lang="en-US" dirty="0"/>
              <a:t> </a:t>
            </a:r>
            <a:r>
              <a:rPr lang="en-US" dirty="0" err="1"/>
              <a:t>Öle</a:t>
            </a:r>
            <a:r>
              <a:rPr lang="en-US" dirty="0"/>
              <a:t> </a:t>
            </a:r>
            <a:r>
              <a:rPr lang="en-US" dirty="0" err="1"/>
              <a:t>sind</a:t>
            </a:r>
            <a:r>
              <a:rPr lang="en-US" dirty="0"/>
              <a:t> </a:t>
            </a:r>
            <a:r>
              <a:rPr lang="en-US" dirty="0" err="1"/>
              <a:t>leicht</a:t>
            </a:r>
            <a:r>
              <a:rPr lang="en-US" dirty="0"/>
              <a:t> </a:t>
            </a:r>
            <a:r>
              <a:rPr lang="en-US" dirty="0" err="1"/>
              <a:t>zu</a:t>
            </a:r>
            <a:r>
              <a:rPr lang="en-US" dirty="0"/>
              <a:t> </a:t>
            </a:r>
            <a:r>
              <a:rPr lang="en-US" dirty="0" err="1"/>
              <a:t>zerstören</a:t>
            </a:r>
            <a:r>
              <a:rPr lang="en-US" dirty="0"/>
              <a:t>, </a:t>
            </a:r>
            <a:r>
              <a:rPr lang="en-US" dirty="0" err="1"/>
              <a:t>wenn</a:t>
            </a:r>
            <a:r>
              <a:rPr lang="en-US" dirty="0"/>
              <a:t> </a:t>
            </a:r>
            <a:r>
              <a:rPr lang="en-US" dirty="0" err="1"/>
              <a:t>zu</a:t>
            </a:r>
            <a:r>
              <a:rPr lang="en-US" dirty="0"/>
              <a:t> </a:t>
            </a:r>
            <a:r>
              <a:rPr lang="en-US" dirty="0" err="1"/>
              <a:t>große</a:t>
            </a:r>
            <a:r>
              <a:rPr lang="en-US" dirty="0"/>
              <a:t> </a:t>
            </a:r>
            <a:r>
              <a:rPr lang="en-US" dirty="0" err="1"/>
              <a:t>Hitze</a:t>
            </a:r>
            <a:r>
              <a:rPr lang="en-US" dirty="0"/>
              <a:t> </a:t>
            </a:r>
            <a:r>
              <a:rPr lang="en-US" dirty="0" err="1"/>
              <a:t>oder</a:t>
            </a:r>
            <a:r>
              <a:rPr lang="en-US" dirty="0"/>
              <a:t> </a:t>
            </a:r>
            <a:r>
              <a:rPr lang="en-US" dirty="0" err="1"/>
              <a:t>Druck</a:t>
            </a:r>
            <a:r>
              <a:rPr lang="en-US" dirty="0"/>
              <a:t> </a:t>
            </a:r>
            <a:r>
              <a:rPr lang="en-US" dirty="0" err="1"/>
              <a:t>verwendet</a:t>
            </a:r>
            <a:r>
              <a:rPr lang="en-US" dirty="0"/>
              <a:t> </a:t>
            </a:r>
            <a:r>
              <a:rPr lang="en-US" dirty="0" err="1"/>
              <a:t>wird</a:t>
            </a:r>
            <a:r>
              <a:rPr lang="en-US" dirty="0"/>
              <a:t>, also </a:t>
            </a:r>
            <a:r>
              <a:rPr lang="en-US" dirty="0" err="1"/>
              <a:t>nutzen</a:t>
            </a:r>
            <a:r>
              <a:rPr lang="en-US" dirty="0"/>
              <a:t> </a:t>
            </a:r>
            <a:r>
              <a:rPr lang="en-US" dirty="0" err="1"/>
              <a:t>wir</a:t>
            </a:r>
            <a:r>
              <a:rPr lang="en-US" dirty="0"/>
              <a:t> </a:t>
            </a:r>
            <a:r>
              <a:rPr lang="en-US" dirty="0" err="1"/>
              <a:t>sanfte</a:t>
            </a:r>
            <a:r>
              <a:rPr lang="en-US" dirty="0"/>
              <a:t> </a:t>
            </a:r>
            <a:r>
              <a:rPr lang="en-US" dirty="0" err="1"/>
              <a:t>Techniken</a:t>
            </a:r>
            <a:r>
              <a:rPr lang="en-US" dirty="0"/>
              <a:t>, um </a:t>
            </a:r>
            <a:r>
              <a:rPr lang="en-US" dirty="0" err="1"/>
              <a:t>unsere</a:t>
            </a:r>
            <a:r>
              <a:rPr lang="en-US" dirty="0"/>
              <a:t> </a:t>
            </a:r>
            <a:r>
              <a:rPr lang="en-US" dirty="0" err="1"/>
              <a:t>Öle</a:t>
            </a:r>
            <a:r>
              <a:rPr lang="en-US" dirty="0"/>
              <a:t> </a:t>
            </a:r>
            <a:r>
              <a:rPr lang="en-US" dirty="0" err="1"/>
              <a:t>ohne</a:t>
            </a:r>
            <a:r>
              <a:rPr lang="en-US" dirty="0"/>
              <a:t> </a:t>
            </a:r>
            <a:r>
              <a:rPr lang="en-US" dirty="0" err="1"/>
              <a:t>Schäden</a:t>
            </a:r>
            <a:r>
              <a:rPr lang="en-US" dirty="0"/>
              <a:t> </a:t>
            </a:r>
            <a:r>
              <a:rPr lang="en-US" dirty="0" err="1"/>
              <a:t>oder</a:t>
            </a:r>
            <a:r>
              <a:rPr lang="en-US" dirty="0"/>
              <a:t> </a:t>
            </a:r>
            <a:r>
              <a:rPr lang="en-US" dirty="0" err="1"/>
              <a:t>Verluste</a:t>
            </a:r>
            <a:r>
              <a:rPr lang="en-US" dirty="0"/>
              <a:t> </a:t>
            </a:r>
            <a:r>
              <a:rPr lang="en-US" dirty="0" err="1"/>
              <a:t>zu</a:t>
            </a:r>
            <a:r>
              <a:rPr lang="en-US" dirty="0"/>
              <a:t> </a:t>
            </a:r>
            <a:r>
              <a:rPr lang="en-US" dirty="0" err="1"/>
              <a:t>extrahieren</a:t>
            </a:r>
            <a:r>
              <a:rPr lang="en-US" dirty="0"/>
              <a:t>. </a:t>
            </a:r>
            <a:r>
              <a:rPr lang="en-US" dirty="0" err="1"/>
              <a:t>Unterschiede</a:t>
            </a:r>
            <a:r>
              <a:rPr lang="en-US" dirty="0"/>
              <a:t> in der </a:t>
            </a:r>
            <a:r>
              <a:rPr lang="en-US" dirty="0" err="1"/>
              <a:t>Temperatur</a:t>
            </a:r>
            <a:r>
              <a:rPr lang="en-US" dirty="0"/>
              <a:t> </a:t>
            </a:r>
            <a:r>
              <a:rPr lang="en-US" dirty="0" err="1"/>
              <a:t>oder</a:t>
            </a:r>
            <a:r>
              <a:rPr lang="en-US" dirty="0"/>
              <a:t> </a:t>
            </a:r>
            <a:r>
              <a:rPr lang="en-US" dirty="0" err="1"/>
              <a:t>dem</a:t>
            </a:r>
            <a:r>
              <a:rPr lang="en-US" dirty="0"/>
              <a:t> </a:t>
            </a:r>
            <a:r>
              <a:rPr lang="en-US" dirty="0" err="1"/>
              <a:t>Druck</a:t>
            </a:r>
            <a:r>
              <a:rPr lang="en-US" dirty="0"/>
              <a:t> </a:t>
            </a:r>
            <a:r>
              <a:rPr lang="en-US" dirty="0" err="1"/>
              <a:t>können</a:t>
            </a:r>
            <a:r>
              <a:rPr lang="en-US" dirty="0"/>
              <a:t> das </a:t>
            </a:r>
            <a:r>
              <a:rPr lang="en-US" dirty="0" err="1"/>
              <a:t>Öl</a:t>
            </a:r>
            <a:r>
              <a:rPr lang="en-US" dirty="0"/>
              <a:t> </a:t>
            </a:r>
            <a:r>
              <a:rPr lang="en-US" dirty="0" err="1"/>
              <a:t>verändern</a:t>
            </a:r>
            <a:r>
              <a:rPr lang="en-US" dirty="0"/>
              <a:t>. Die </a:t>
            </a:r>
            <a:r>
              <a:rPr lang="en-US" dirty="0" err="1"/>
              <a:t>nützlichen</a:t>
            </a:r>
            <a:r>
              <a:rPr lang="en-US" dirty="0"/>
              <a:t> </a:t>
            </a:r>
            <a:r>
              <a:rPr lang="en-US" dirty="0" err="1"/>
              <a:t>Bestandteile</a:t>
            </a:r>
            <a:r>
              <a:rPr lang="en-US" dirty="0"/>
              <a:t> </a:t>
            </a:r>
            <a:r>
              <a:rPr lang="en-US" dirty="0" err="1"/>
              <a:t>bleiben</a:t>
            </a:r>
            <a:r>
              <a:rPr lang="en-US" dirty="0"/>
              <a:t> </a:t>
            </a:r>
            <a:r>
              <a:rPr lang="en-US" dirty="0" err="1"/>
              <a:t>jedoch</a:t>
            </a:r>
            <a:r>
              <a:rPr lang="en-US" dirty="0"/>
              <a:t> so potent und </a:t>
            </a:r>
            <a:r>
              <a:rPr lang="en-US" dirty="0" err="1"/>
              <a:t>kraftvoll</a:t>
            </a:r>
            <a:r>
              <a:rPr lang="en-US" dirty="0"/>
              <a:t> in den </a:t>
            </a:r>
            <a:r>
              <a:rPr lang="en-US" dirty="0" err="1"/>
              <a:t>Ölflaschen</a:t>
            </a:r>
            <a:r>
              <a:rPr lang="en-US" dirty="0"/>
              <a:t> </a:t>
            </a:r>
            <a:r>
              <a:rPr lang="en-US" dirty="0" err="1"/>
              <a:t>wie</a:t>
            </a:r>
            <a:r>
              <a:rPr lang="en-US" dirty="0"/>
              <a:t> </a:t>
            </a:r>
            <a:r>
              <a:rPr lang="en-US" dirty="0" err="1"/>
              <a:t>sie</a:t>
            </a:r>
            <a:r>
              <a:rPr lang="en-US" dirty="0"/>
              <a:t> in der </a:t>
            </a:r>
            <a:r>
              <a:rPr lang="en-US" dirty="0" err="1"/>
              <a:t>Pflanze</a:t>
            </a:r>
            <a:r>
              <a:rPr lang="en-US" dirty="0"/>
              <a:t> </a:t>
            </a:r>
            <a:r>
              <a:rPr lang="en-US" dirty="0" err="1"/>
              <a:t>sind</a:t>
            </a:r>
            <a:r>
              <a:rPr lang="en-US" dirty="0"/>
              <a:t>, </a:t>
            </a:r>
            <a:r>
              <a:rPr lang="en-US" dirty="0" err="1"/>
              <a:t>wenn</a:t>
            </a:r>
            <a:r>
              <a:rPr lang="en-US" dirty="0"/>
              <a:t> das </a:t>
            </a:r>
            <a:r>
              <a:rPr lang="en-US" dirty="0" err="1"/>
              <a:t>Öl</a:t>
            </a:r>
            <a:r>
              <a:rPr lang="en-US" dirty="0"/>
              <a:t> </a:t>
            </a:r>
            <a:r>
              <a:rPr lang="en-US" dirty="0" err="1"/>
              <a:t>korrekt</a:t>
            </a:r>
            <a:r>
              <a:rPr lang="en-US" dirty="0"/>
              <a:t> </a:t>
            </a:r>
            <a:r>
              <a:rPr lang="en-US" dirty="0" err="1"/>
              <a:t>destilliert</a:t>
            </a:r>
            <a:r>
              <a:rPr lang="en-US" dirty="0"/>
              <a:t> </a:t>
            </a:r>
            <a:r>
              <a:rPr lang="en-US" dirty="0" err="1"/>
              <a:t>wird</a:t>
            </a:r>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11</a:t>
            </a:fld>
            <a:endParaRPr lang="en-US"/>
          </a:p>
        </p:txBody>
      </p:sp>
    </p:spTree>
    <p:extLst>
      <p:ext uri="{BB962C8B-B14F-4D97-AF65-F5344CB8AC3E}">
        <p14:creationId xmlns:p14="http://schemas.microsoft.com/office/powerpoint/2010/main" val="720017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Dampfdestillation</a:t>
            </a:r>
            <a:r>
              <a:rPr lang="en-US" dirty="0"/>
              <a:t> </a:t>
            </a:r>
            <a:r>
              <a:rPr lang="en-US" dirty="0" err="1"/>
              <a:t>ist</a:t>
            </a:r>
            <a:r>
              <a:rPr lang="en-US" dirty="0"/>
              <a:t> die </a:t>
            </a:r>
            <a:r>
              <a:rPr lang="en-US" dirty="0" err="1"/>
              <a:t>meistverbreitetste</a:t>
            </a:r>
            <a:r>
              <a:rPr lang="en-US" dirty="0"/>
              <a:t> </a:t>
            </a:r>
            <a:r>
              <a:rPr lang="en-US" dirty="0" err="1"/>
              <a:t>Methode</a:t>
            </a:r>
            <a:r>
              <a:rPr lang="en-US" dirty="0"/>
              <a:t> </a:t>
            </a:r>
            <a:r>
              <a:rPr lang="en-US" dirty="0" err="1"/>
              <a:t>ätherische</a:t>
            </a:r>
            <a:r>
              <a:rPr lang="en-US" dirty="0"/>
              <a:t> </a:t>
            </a:r>
            <a:r>
              <a:rPr lang="en-US" dirty="0" err="1"/>
              <a:t>Öle</a:t>
            </a:r>
            <a:r>
              <a:rPr lang="en-US" dirty="0"/>
              <a:t> </a:t>
            </a:r>
            <a:r>
              <a:rPr lang="en-US" dirty="0" err="1"/>
              <a:t>zu</a:t>
            </a:r>
            <a:r>
              <a:rPr lang="en-US" dirty="0"/>
              <a:t> </a:t>
            </a:r>
            <a:r>
              <a:rPr lang="en-US" dirty="0" err="1"/>
              <a:t>extrahieren</a:t>
            </a:r>
            <a:r>
              <a:rPr lang="en-US" dirty="0"/>
              <a:t> und </a:t>
            </a:r>
            <a:r>
              <a:rPr lang="en-US" dirty="0" err="1"/>
              <a:t>wird</a:t>
            </a:r>
            <a:r>
              <a:rPr lang="en-US" dirty="0"/>
              <a:t> </a:t>
            </a:r>
            <a:r>
              <a:rPr lang="en-US" dirty="0" err="1"/>
              <a:t>schon</a:t>
            </a:r>
            <a:r>
              <a:rPr lang="en-US" dirty="0"/>
              <a:t> </a:t>
            </a:r>
            <a:r>
              <a:rPr lang="en-US" dirty="0" err="1"/>
              <a:t>seit</a:t>
            </a:r>
            <a:r>
              <a:rPr lang="en-US" dirty="0"/>
              <a:t> </a:t>
            </a:r>
            <a:r>
              <a:rPr lang="en-US" dirty="0" err="1"/>
              <a:t>über</a:t>
            </a:r>
            <a:r>
              <a:rPr lang="en-US" dirty="0"/>
              <a:t> 5.000 Jahren </a:t>
            </a:r>
            <a:r>
              <a:rPr lang="en-US" dirty="0" err="1"/>
              <a:t>betrieben</a:t>
            </a:r>
            <a:r>
              <a:rPr lang="en-US" dirty="0"/>
              <a:t>! Bei der </a:t>
            </a:r>
            <a:r>
              <a:rPr lang="en-US" dirty="0" err="1"/>
              <a:t>Dampfdestillation</a:t>
            </a:r>
            <a:r>
              <a:rPr lang="en-US" dirty="0"/>
              <a:t> </a:t>
            </a:r>
            <a:r>
              <a:rPr lang="en-US" dirty="0" err="1"/>
              <a:t>werden</a:t>
            </a:r>
            <a:r>
              <a:rPr lang="en-US" dirty="0"/>
              <a:t> </a:t>
            </a:r>
            <a:r>
              <a:rPr lang="en-US" dirty="0" err="1"/>
              <a:t>frischgepflückte</a:t>
            </a:r>
            <a:r>
              <a:rPr lang="en-US" dirty="0"/>
              <a:t> </a:t>
            </a:r>
            <a:r>
              <a:rPr lang="en-US" dirty="0" err="1"/>
              <a:t>Pflanzen</a:t>
            </a:r>
            <a:r>
              <a:rPr lang="en-US" dirty="0"/>
              <a:t> </a:t>
            </a:r>
            <a:r>
              <a:rPr lang="en-US" dirty="0" err="1"/>
              <a:t>über</a:t>
            </a:r>
            <a:r>
              <a:rPr lang="en-US" dirty="0"/>
              <a:t> </a:t>
            </a:r>
            <a:r>
              <a:rPr lang="en-US" dirty="0" err="1"/>
              <a:t>kochendes</a:t>
            </a:r>
            <a:r>
              <a:rPr lang="en-US" dirty="0"/>
              <a:t> Wasser </a:t>
            </a:r>
            <a:r>
              <a:rPr lang="en-US" dirty="0" err="1"/>
              <a:t>gehängt</a:t>
            </a:r>
            <a:r>
              <a:rPr lang="en-US" dirty="0"/>
              <a:t>. Der </a:t>
            </a:r>
            <a:r>
              <a:rPr lang="en-US" dirty="0" err="1"/>
              <a:t>Dampf</a:t>
            </a:r>
            <a:r>
              <a:rPr lang="en-US" dirty="0"/>
              <a:t> </a:t>
            </a:r>
            <a:r>
              <a:rPr lang="en-US" dirty="0" err="1"/>
              <a:t>aus</a:t>
            </a:r>
            <a:r>
              <a:rPr lang="en-US" dirty="0"/>
              <a:t> </a:t>
            </a:r>
            <a:r>
              <a:rPr lang="en-US" dirty="0" err="1"/>
              <a:t>dem</a:t>
            </a:r>
            <a:r>
              <a:rPr lang="en-US" dirty="0"/>
              <a:t> </a:t>
            </a:r>
            <a:r>
              <a:rPr lang="en-US" dirty="0" err="1"/>
              <a:t>heißen</a:t>
            </a:r>
            <a:r>
              <a:rPr lang="en-US" dirty="0"/>
              <a:t> Wasser </a:t>
            </a:r>
            <a:r>
              <a:rPr lang="en-US" dirty="0" err="1"/>
              <a:t>steigt</a:t>
            </a:r>
            <a:r>
              <a:rPr lang="en-US" dirty="0"/>
              <a:t> </a:t>
            </a:r>
            <a:r>
              <a:rPr lang="en-US" dirty="0" err="1"/>
              <a:t>durch</a:t>
            </a:r>
            <a:r>
              <a:rPr lang="en-US" dirty="0"/>
              <a:t> die </a:t>
            </a:r>
            <a:r>
              <a:rPr lang="en-US" dirty="0" err="1"/>
              <a:t>Pflanzenteile</a:t>
            </a:r>
            <a:r>
              <a:rPr lang="en-US" dirty="0"/>
              <a:t> auf und </a:t>
            </a:r>
            <a:r>
              <a:rPr lang="en-US" dirty="0" err="1"/>
              <a:t>zieht</a:t>
            </a:r>
            <a:r>
              <a:rPr lang="en-US" dirty="0"/>
              <a:t> so das </a:t>
            </a:r>
            <a:r>
              <a:rPr lang="en-US" dirty="0" err="1"/>
              <a:t>Öl</a:t>
            </a:r>
            <a:r>
              <a:rPr lang="en-US" dirty="0"/>
              <a:t> </a:t>
            </a:r>
            <a:r>
              <a:rPr lang="en-US" dirty="0" err="1"/>
              <a:t>heraus</a:t>
            </a:r>
            <a:r>
              <a:rPr lang="en-US" dirty="0"/>
              <a:t>. Der </a:t>
            </a:r>
            <a:r>
              <a:rPr lang="en-US" dirty="0" err="1"/>
              <a:t>Dampf</a:t>
            </a:r>
            <a:r>
              <a:rPr lang="en-US" dirty="0"/>
              <a:t>-</a:t>
            </a:r>
            <a:r>
              <a:rPr lang="en-US" dirty="0" err="1"/>
              <a:t>Öl</a:t>
            </a:r>
            <a:r>
              <a:rPr lang="en-US" dirty="0"/>
              <a:t>-Mix </a:t>
            </a:r>
            <a:r>
              <a:rPr lang="en-US" dirty="0" err="1"/>
              <a:t>steigt</a:t>
            </a:r>
            <a:r>
              <a:rPr lang="en-US" dirty="0"/>
              <a:t> </a:t>
            </a:r>
            <a:r>
              <a:rPr lang="en-US" dirty="0" err="1"/>
              <a:t>weiter</a:t>
            </a:r>
            <a:r>
              <a:rPr lang="en-US" dirty="0"/>
              <a:t> auf und </a:t>
            </a:r>
            <a:r>
              <a:rPr lang="en-US" dirty="0" err="1"/>
              <a:t>wird</a:t>
            </a:r>
            <a:r>
              <a:rPr lang="en-US" dirty="0"/>
              <a:t> </a:t>
            </a:r>
            <a:r>
              <a:rPr lang="en-US" dirty="0" err="1"/>
              <a:t>aufgefangen</a:t>
            </a:r>
            <a:r>
              <a:rPr lang="en-US" dirty="0"/>
              <a:t>. </a:t>
            </a:r>
            <a:r>
              <a:rPr lang="en-US" dirty="0" err="1"/>
              <a:t>Im</a:t>
            </a:r>
            <a:r>
              <a:rPr lang="en-US" dirty="0"/>
              <a:t> </a:t>
            </a:r>
            <a:r>
              <a:rPr lang="en-US" dirty="0" err="1"/>
              <a:t>Kondensator</a:t>
            </a:r>
            <a:r>
              <a:rPr lang="en-US" dirty="0"/>
              <a:t> </a:t>
            </a:r>
            <a:r>
              <a:rPr lang="en-US" dirty="0" err="1"/>
              <a:t>wird</a:t>
            </a:r>
            <a:r>
              <a:rPr lang="en-US" dirty="0"/>
              <a:t> </a:t>
            </a:r>
            <a:r>
              <a:rPr lang="en-US" dirty="0" err="1"/>
              <a:t>es</a:t>
            </a:r>
            <a:r>
              <a:rPr lang="en-US" dirty="0"/>
              <a:t> </a:t>
            </a:r>
            <a:r>
              <a:rPr lang="en-US" dirty="0" err="1"/>
              <a:t>schnell</a:t>
            </a:r>
            <a:r>
              <a:rPr lang="en-US" dirty="0"/>
              <a:t> </a:t>
            </a:r>
            <a:r>
              <a:rPr lang="en-US" dirty="0" err="1"/>
              <a:t>heruntergekühlt</a:t>
            </a:r>
            <a:r>
              <a:rPr lang="en-US" dirty="0"/>
              <a:t> und der </a:t>
            </a:r>
            <a:r>
              <a:rPr lang="en-US" dirty="0" err="1"/>
              <a:t>Dampf</a:t>
            </a:r>
            <a:r>
              <a:rPr lang="en-US" dirty="0"/>
              <a:t> </a:t>
            </a:r>
            <a:r>
              <a:rPr lang="en-US" dirty="0" err="1"/>
              <a:t>wird</a:t>
            </a:r>
            <a:r>
              <a:rPr lang="en-US" dirty="0"/>
              <a:t> </a:t>
            </a:r>
            <a:r>
              <a:rPr lang="en-US" dirty="0" err="1"/>
              <a:t>wieder</a:t>
            </a:r>
            <a:r>
              <a:rPr lang="en-US" dirty="0"/>
              <a:t> </a:t>
            </a:r>
            <a:r>
              <a:rPr lang="en-US" dirty="0" err="1"/>
              <a:t>zu</a:t>
            </a:r>
            <a:r>
              <a:rPr lang="en-US" dirty="0"/>
              <a:t> Wasser, das </a:t>
            </a:r>
            <a:r>
              <a:rPr lang="en-US" dirty="0" err="1"/>
              <a:t>verdampfte</a:t>
            </a:r>
            <a:r>
              <a:rPr lang="en-US" dirty="0"/>
              <a:t> </a:t>
            </a:r>
            <a:r>
              <a:rPr lang="en-US" dirty="0" err="1"/>
              <a:t>Öl</a:t>
            </a:r>
            <a:r>
              <a:rPr lang="en-US" dirty="0"/>
              <a:t> </a:t>
            </a:r>
            <a:r>
              <a:rPr lang="en-US" dirty="0" err="1"/>
              <a:t>zu</a:t>
            </a:r>
            <a:r>
              <a:rPr lang="en-US" dirty="0"/>
              <a:t> </a:t>
            </a:r>
            <a:r>
              <a:rPr lang="en-US" dirty="0" err="1"/>
              <a:t>Öl</a:t>
            </a:r>
            <a:r>
              <a:rPr lang="en-US" dirty="0"/>
              <a:t>. Weil </a:t>
            </a:r>
            <a:r>
              <a:rPr lang="en-US" dirty="0" err="1"/>
              <a:t>sich</a:t>
            </a:r>
            <a:r>
              <a:rPr lang="en-US" dirty="0"/>
              <a:t> Wasser und </a:t>
            </a:r>
            <a:r>
              <a:rPr lang="en-US" dirty="0" err="1"/>
              <a:t>Öl</a:t>
            </a:r>
            <a:r>
              <a:rPr lang="en-US" dirty="0"/>
              <a:t> </a:t>
            </a:r>
            <a:r>
              <a:rPr lang="en-US" dirty="0" err="1"/>
              <a:t>nicht</a:t>
            </a:r>
            <a:r>
              <a:rPr lang="en-US" dirty="0"/>
              <a:t> </a:t>
            </a:r>
            <a:r>
              <a:rPr lang="en-US" dirty="0" err="1"/>
              <a:t>mischen</a:t>
            </a:r>
            <a:r>
              <a:rPr lang="en-US" dirty="0"/>
              <a:t>, </a:t>
            </a:r>
            <a:r>
              <a:rPr lang="en-US" dirty="0" err="1"/>
              <a:t>kann</a:t>
            </a:r>
            <a:r>
              <a:rPr lang="en-US" dirty="0"/>
              <a:t> das </a:t>
            </a:r>
            <a:r>
              <a:rPr lang="en-US" dirty="0" err="1"/>
              <a:t>ätherische</a:t>
            </a:r>
            <a:r>
              <a:rPr lang="en-US" dirty="0"/>
              <a:t> </a:t>
            </a:r>
            <a:r>
              <a:rPr lang="en-US" dirty="0" err="1"/>
              <a:t>Öl</a:t>
            </a:r>
            <a:r>
              <a:rPr lang="en-US" dirty="0"/>
              <a:t> </a:t>
            </a:r>
            <a:r>
              <a:rPr lang="en-US" dirty="0" err="1"/>
              <a:t>abgeschöpft</a:t>
            </a:r>
            <a:r>
              <a:rPr lang="en-US" dirty="0"/>
              <a:t> </a:t>
            </a:r>
            <a:r>
              <a:rPr lang="en-US" dirty="0" err="1"/>
              <a:t>werden</a:t>
            </a:r>
            <a:r>
              <a:rPr lang="en-US" dirty="0"/>
              <a:t>. </a:t>
            </a:r>
            <a:r>
              <a:rPr lang="en-US" dirty="0" err="1"/>
              <a:t>Wenn</a:t>
            </a:r>
            <a:r>
              <a:rPr lang="en-US" dirty="0"/>
              <a:t> Du </a:t>
            </a:r>
            <a:r>
              <a:rPr lang="en-US" dirty="0" err="1"/>
              <a:t>eine</a:t>
            </a:r>
            <a:r>
              <a:rPr lang="en-US" dirty="0"/>
              <a:t> </a:t>
            </a:r>
            <a:r>
              <a:rPr lang="en-US" dirty="0" err="1"/>
              <a:t>unserer</a:t>
            </a:r>
            <a:r>
              <a:rPr lang="en-US" dirty="0"/>
              <a:t> </a:t>
            </a:r>
            <a:r>
              <a:rPr lang="en-US" dirty="0" err="1"/>
              <a:t>Farmen</a:t>
            </a:r>
            <a:r>
              <a:rPr lang="en-US" dirty="0"/>
              <a:t> </a:t>
            </a:r>
            <a:r>
              <a:rPr lang="en-US" dirty="0" err="1"/>
              <a:t>besuchst</a:t>
            </a:r>
            <a:r>
              <a:rPr lang="en-US" dirty="0"/>
              <a:t>, </a:t>
            </a:r>
            <a:r>
              <a:rPr lang="en-US" dirty="0" err="1"/>
              <a:t>kannst</a:t>
            </a:r>
            <a:r>
              <a:rPr lang="en-US" dirty="0"/>
              <a:t> Du </a:t>
            </a:r>
            <a:r>
              <a:rPr lang="en-US" dirty="0" err="1"/>
              <a:t>diesen</a:t>
            </a:r>
            <a:r>
              <a:rPr lang="en-US" dirty="0"/>
              <a:t> </a:t>
            </a:r>
            <a:r>
              <a:rPr lang="en-US" dirty="0" err="1"/>
              <a:t>Prozess</a:t>
            </a:r>
            <a:r>
              <a:rPr lang="en-US" dirty="0"/>
              <a:t> </a:t>
            </a:r>
            <a:r>
              <a:rPr lang="en-US" dirty="0" err="1"/>
              <a:t>miterleben</a:t>
            </a:r>
            <a:r>
              <a:rPr lang="en-US" dirty="0"/>
              <a:t>! </a:t>
            </a:r>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FABECF94-1D62-1F42-845A-D7D7709D2BB8}" type="slidenum">
              <a:rPr lang="en-US" smtClean="0"/>
              <a:t>12</a:t>
            </a:fld>
            <a:endParaRPr lang="en-US"/>
          </a:p>
        </p:txBody>
      </p:sp>
    </p:spTree>
    <p:extLst>
      <p:ext uri="{BB962C8B-B14F-4D97-AF65-F5344CB8AC3E}">
        <p14:creationId xmlns:p14="http://schemas.microsoft.com/office/powerpoint/2010/main" val="2043289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D596F-F6C1-469F-BE2E-B4F8413BBC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AB5C79-6FB8-4C13-BC99-2DDED41649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110FDB-30C5-493A-A6CF-68DF4041637B}"/>
              </a:ext>
            </a:extLst>
          </p:cNvPr>
          <p:cNvSpPr>
            <a:spLocks noGrp="1"/>
          </p:cNvSpPr>
          <p:nvPr>
            <p:ph type="dt" sz="half" idx="10"/>
          </p:nvPr>
        </p:nvSpPr>
        <p:spPr/>
        <p:txBody>
          <a:bodyPr/>
          <a:lstStyle/>
          <a:p>
            <a:fld id="{1E73F733-9DBA-4212-89BC-07CDA3BEBD64}" type="datetimeFigureOut">
              <a:rPr lang="en-US" smtClean="0"/>
              <a:t>6/26/18</a:t>
            </a:fld>
            <a:endParaRPr lang="en-US"/>
          </a:p>
        </p:txBody>
      </p:sp>
      <p:sp>
        <p:nvSpPr>
          <p:cNvPr id="5" name="Footer Placeholder 4">
            <a:extLst>
              <a:ext uri="{FF2B5EF4-FFF2-40B4-BE49-F238E27FC236}">
                <a16:creationId xmlns:a16="http://schemas.microsoft.com/office/drawing/2014/main" id="{C465B760-5D04-445C-9E50-ED48473DC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5278E-62CC-471A-ABEE-FB75D7130C9E}"/>
              </a:ext>
            </a:extLst>
          </p:cNvPr>
          <p:cNvSpPr>
            <a:spLocks noGrp="1"/>
          </p:cNvSpPr>
          <p:nvPr>
            <p:ph type="sldNum" sz="quarter" idx="12"/>
          </p:nvPr>
        </p:nvSpPr>
        <p:spPr/>
        <p:txBody>
          <a:bodyPr/>
          <a:lstStyle/>
          <a:p>
            <a:fld id="{1BED61CA-E4CD-4225-8F6C-15BEA22415ED}" type="slidenum">
              <a:rPr lang="en-US" smtClean="0"/>
              <a:t>‹#›</a:t>
            </a:fld>
            <a:endParaRPr lang="en-US"/>
          </a:p>
        </p:txBody>
      </p:sp>
    </p:spTree>
    <p:extLst>
      <p:ext uri="{BB962C8B-B14F-4D97-AF65-F5344CB8AC3E}">
        <p14:creationId xmlns:p14="http://schemas.microsoft.com/office/powerpoint/2010/main" val="1578913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D358E-A488-4E56-A167-3F99B9F5CB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E36BE5-F530-41F5-BBA0-3FF74FCD570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CEB40-6332-42F8-8A96-3C9C9E59D7D7}"/>
              </a:ext>
            </a:extLst>
          </p:cNvPr>
          <p:cNvSpPr>
            <a:spLocks noGrp="1"/>
          </p:cNvSpPr>
          <p:nvPr>
            <p:ph type="dt" sz="half" idx="10"/>
          </p:nvPr>
        </p:nvSpPr>
        <p:spPr/>
        <p:txBody>
          <a:bodyPr/>
          <a:lstStyle/>
          <a:p>
            <a:fld id="{1E73F733-9DBA-4212-89BC-07CDA3BEBD64}" type="datetimeFigureOut">
              <a:rPr lang="en-US" smtClean="0"/>
              <a:t>6/26/18</a:t>
            </a:fld>
            <a:endParaRPr lang="en-US"/>
          </a:p>
        </p:txBody>
      </p:sp>
      <p:sp>
        <p:nvSpPr>
          <p:cNvPr id="5" name="Footer Placeholder 4">
            <a:extLst>
              <a:ext uri="{FF2B5EF4-FFF2-40B4-BE49-F238E27FC236}">
                <a16:creationId xmlns:a16="http://schemas.microsoft.com/office/drawing/2014/main" id="{E0A1F7C1-3944-4F9A-B7EC-6E51F95885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35C6F-8757-4A36-BB18-7B767E9550F3}"/>
              </a:ext>
            </a:extLst>
          </p:cNvPr>
          <p:cNvSpPr>
            <a:spLocks noGrp="1"/>
          </p:cNvSpPr>
          <p:nvPr>
            <p:ph type="sldNum" sz="quarter" idx="12"/>
          </p:nvPr>
        </p:nvSpPr>
        <p:spPr/>
        <p:txBody>
          <a:bodyPr/>
          <a:lstStyle/>
          <a:p>
            <a:fld id="{1BED61CA-E4CD-4225-8F6C-15BEA22415ED}" type="slidenum">
              <a:rPr lang="en-US" smtClean="0"/>
              <a:t>‹#›</a:t>
            </a:fld>
            <a:endParaRPr lang="en-US"/>
          </a:p>
        </p:txBody>
      </p:sp>
    </p:spTree>
    <p:extLst>
      <p:ext uri="{BB962C8B-B14F-4D97-AF65-F5344CB8AC3E}">
        <p14:creationId xmlns:p14="http://schemas.microsoft.com/office/powerpoint/2010/main" val="10802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A572A5-3A66-4984-8513-E1DEEC88F5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0B7F9E-8BAD-4851-BEB1-9CBE4C569E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3FA37-25E1-440D-8776-5EBBBEA9C886}"/>
              </a:ext>
            </a:extLst>
          </p:cNvPr>
          <p:cNvSpPr>
            <a:spLocks noGrp="1"/>
          </p:cNvSpPr>
          <p:nvPr>
            <p:ph type="dt" sz="half" idx="10"/>
          </p:nvPr>
        </p:nvSpPr>
        <p:spPr/>
        <p:txBody>
          <a:bodyPr/>
          <a:lstStyle/>
          <a:p>
            <a:fld id="{1E73F733-9DBA-4212-89BC-07CDA3BEBD64}" type="datetimeFigureOut">
              <a:rPr lang="en-US" smtClean="0"/>
              <a:t>6/26/18</a:t>
            </a:fld>
            <a:endParaRPr lang="en-US"/>
          </a:p>
        </p:txBody>
      </p:sp>
      <p:sp>
        <p:nvSpPr>
          <p:cNvPr id="5" name="Footer Placeholder 4">
            <a:extLst>
              <a:ext uri="{FF2B5EF4-FFF2-40B4-BE49-F238E27FC236}">
                <a16:creationId xmlns:a16="http://schemas.microsoft.com/office/drawing/2014/main" id="{1FA1BBE1-997E-4EA0-A205-9CADBAD3F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27531-42A9-4198-A634-8F130C3B76A9}"/>
              </a:ext>
            </a:extLst>
          </p:cNvPr>
          <p:cNvSpPr>
            <a:spLocks noGrp="1"/>
          </p:cNvSpPr>
          <p:nvPr>
            <p:ph type="sldNum" sz="quarter" idx="12"/>
          </p:nvPr>
        </p:nvSpPr>
        <p:spPr/>
        <p:txBody>
          <a:bodyPr/>
          <a:lstStyle/>
          <a:p>
            <a:fld id="{1BED61CA-E4CD-4225-8F6C-15BEA22415ED}" type="slidenum">
              <a:rPr lang="en-US" smtClean="0"/>
              <a:t>‹#›</a:t>
            </a:fld>
            <a:endParaRPr lang="en-US"/>
          </a:p>
        </p:txBody>
      </p:sp>
    </p:spTree>
    <p:extLst>
      <p:ext uri="{BB962C8B-B14F-4D97-AF65-F5344CB8AC3E}">
        <p14:creationId xmlns:p14="http://schemas.microsoft.com/office/powerpoint/2010/main" val="1253902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CC50F-94E8-4850-88BF-C5FAAD5C6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08280B-6CA6-4F2A-9049-EB7C9654CBB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F307FE-46F8-42BC-9DF2-A01A85603EC8}"/>
              </a:ext>
            </a:extLst>
          </p:cNvPr>
          <p:cNvSpPr>
            <a:spLocks noGrp="1"/>
          </p:cNvSpPr>
          <p:nvPr>
            <p:ph type="dt" sz="half" idx="10"/>
          </p:nvPr>
        </p:nvSpPr>
        <p:spPr/>
        <p:txBody>
          <a:bodyPr/>
          <a:lstStyle/>
          <a:p>
            <a:fld id="{1E73F733-9DBA-4212-89BC-07CDA3BEBD64}" type="datetimeFigureOut">
              <a:rPr lang="en-US" smtClean="0"/>
              <a:t>6/26/18</a:t>
            </a:fld>
            <a:endParaRPr lang="en-US"/>
          </a:p>
        </p:txBody>
      </p:sp>
      <p:sp>
        <p:nvSpPr>
          <p:cNvPr id="5" name="Footer Placeholder 4">
            <a:extLst>
              <a:ext uri="{FF2B5EF4-FFF2-40B4-BE49-F238E27FC236}">
                <a16:creationId xmlns:a16="http://schemas.microsoft.com/office/drawing/2014/main" id="{C226B003-8B93-4CA8-90E8-4F1A050AF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868CF-E5A9-4087-B2EF-8D9C4A32FCFE}"/>
              </a:ext>
            </a:extLst>
          </p:cNvPr>
          <p:cNvSpPr>
            <a:spLocks noGrp="1"/>
          </p:cNvSpPr>
          <p:nvPr>
            <p:ph type="sldNum" sz="quarter" idx="12"/>
          </p:nvPr>
        </p:nvSpPr>
        <p:spPr/>
        <p:txBody>
          <a:bodyPr/>
          <a:lstStyle/>
          <a:p>
            <a:fld id="{1BED61CA-E4CD-4225-8F6C-15BEA22415ED}" type="slidenum">
              <a:rPr lang="en-US" smtClean="0"/>
              <a:t>‹#›</a:t>
            </a:fld>
            <a:endParaRPr lang="en-US"/>
          </a:p>
        </p:txBody>
      </p:sp>
    </p:spTree>
    <p:extLst>
      <p:ext uri="{BB962C8B-B14F-4D97-AF65-F5344CB8AC3E}">
        <p14:creationId xmlns:p14="http://schemas.microsoft.com/office/powerpoint/2010/main" val="3609108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AA08-35A0-4D81-944A-579CB93309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98714D-594D-4FF6-AD02-34536398F8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A8906A3-30D9-4321-BB53-2565EBF8C9A2}"/>
              </a:ext>
            </a:extLst>
          </p:cNvPr>
          <p:cNvSpPr>
            <a:spLocks noGrp="1"/>
          </p:cNvSpPr>
          <p:nvPr>
            <p:ph type="dt" sz="half" idx="10"/>
          </p:nvPr>
        </p:nvSpPr>
        <p:spPr/>
        <p:txBody>
          <a:bodyPr/>
          <a:lstStyle/>
          <a:p>
            <a:fld id="{1E73F733-9DBA-4212-89BC-07CDA3BEBD64}" type="datetimeFigureOut">
              <a:rPr lang="en-US" smtClean="0"/>
              <a:t>6/26/18</a:t>
            </a:fld>
            <a:endParaRPr lang="en-US"/>
          </a:p>
        </p:txBody>
      </p:sp>
      <p:sp>
        <p:nvSpPr>
          <p:cNvPr id="5" name="Footer Placeholder 4">
            <a:extLst>
              <a:ext uri="{FF2B5EF4-FFF2-40B4-BE49-F238E27FC236}">
                <a16:creationId xmlns:a16="http://schemas.microsoft.com/office/drawing/2014/main" id="{A7102CE4-1A56-4FF1-90DE-C15830C62A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E7A3B8-9C5E-4503-AD29-EE058AEDAA38}"/>
              </a:ext>
            </a:extLst>
          </p:cNvPr>
          <p:cNvSpPr>
            <a:spLocks noGrp="1"/>
          </p:cNvSpPr>
          <p:nvPr>
            <p:ph type="sldNum" sz="quarter" idx="12"/>
          </p:nvPr>
        </p:nvSpPr>
        <p:spPr/>
        <p:txBody>
          <a:bodyPr/>
          <a:lstStyle/>
          <a:p>
            <a:fld id="{1BED61CA-E4CD-4225-8F6C-15BEA22415ED}" type="slidenum">
              <a:rPr lang="en-US" smtClean="0"/>
              <a:t>‹#›</a:t>
            </a:fld>
            <a:endParaRPr lang="en-US"/>
          </a:p>
        </p:txBody>
      </p:sp>
    </p:spTree>
    <p:extLst>
      <p:ext uri="{BB962C8B-B14F-4D97-AF65-F5344CB8AC3E}">
        <p14:creationId xmlns:p14="http://schemas.microsoft.com/office/powerpoint/2010/main" val="399896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D48E6-C721-4B1F-83BF-74992D1C3D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D91464-0280-4480-98BF-5C11C8E094B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E7B7E7-947E-4D2B-A1FB-C80B2AF709D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7FD5C2-AEAB-470F-ADCC-6C112DEDA39C}"/>
              </a:ext>
            </a:extLst>
          </p:cNvPr>
          <p:cNvSpPr>
            <a:spLocks noGrp="1"/>
          </p:cNvSpPr>
          <p:nvPr>
            <p:ph type="dt" sz="half" idx="10"/>
          </p:nvPr>
        </p:nvSpPr>
        <p:spPr/>
        <p:txBody>
          <a:bodyPr/>
          <a:lstStyle/>
          <a:p>
            <a:fld id="{1E73F733-9DBA-4212-89BC-07CDA3BEBD64}" type="datetimeFigureOut">
              <a:rPr lang="en-US" smtClean="0"/>
              <a:t>6/26/18</a:t>
            </a:fld>
            <a:endParaRPr lang="en-US"/>
          </a:p>
        </p:txBody>
      </p:sp>
      <p:sp>
        <p:nvSpPr>
          <p:cNvPr id="6" name="Footer Placeholder 5">
            <a:extLst>
              <a:ext uri="{FF2B5EF4-FFF2-40B4-BE49-F238E27FC236}">
                <a16:creationId xmlns:a16="http://schemas.microsoft.com/office/drawing/2014/main" id="{623C59EA-D090-472D-A744-F9F9A96D09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85061-BE8B-4D87-8614-872EC3462966}"/>
              </a:ext>
            </a:extLst>
          </p:cNvPr>
          <p:cNvSpPr>
            <a:spLocks noGrp="1"/>
          </p:cNvSpPr>
          <p:nvPr>
            <p:ph type="sldNum" sz="quarter" idx="12"/>
          </p:nvPr>
        </p:nvSpPr>
        <p:spPr/>
        <p:txBody>
          <a:bodyPr/>
          <a:lstStyle/>
          <a:p>
            <a:fld id="{1BED61CA-E4CD-4225-8F6C-15BEA22415ED}" type="slidenum">
              <a:rPr lang="en-US" smtClean="0"/>
              <a:t>‹#›</a:t>
            </a:fld>
            <a:endParaRPr lang="en-US"/>
          </a:p>
        </p:txBody>
      </p:sp>
    </p:spTree>
    <p:extLst>
      <p:ext uri="{BB962C8B-B14F-4D97-AF65-F5344CB8AC3E}">
        <p14:creationId xmlns:p14="http://schemas.microsoft.com/office/powerpoint/2010/main" val="3954921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90EF-377A-4D1D-981A-D4FDC868C4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11F65C-E544-4D4F-BBC2-F2F9CD0DFE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C2C18AF-7155-46C7-AD12-20755EC8D92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8ED05F-8048-467B-B05F-F97A5BADEB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9BFF35B-DD43-4CA9-A4FD-3632285B5CB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B28460-D6AC-40FD-853F-6A4DBAB47E59}"/>
              </a:ext>
            </a:extLst>
          </p:cNvPr>
          <p:cNvSpPr>
            <a:spLocks noGrp="1"/>
          </p:cNvSpPr>
          <p:nvPr>
            <p:ph type="dt" sz="half" idx="10"/>
          </p:nvPr>
        </p:nvSpPr>
        <p:spPr/>
        <p:txBody>
          <a:bodyPr/>
          <a:lstStyle/>
          <a:p>
            <a:fld id="{1E73F733-9DBA-4212-89BC-07CDA3BEBD64}" type="datetimeFigureOut">
              <a:rPr lang="en-US" smtClean="0"/>
              <a:t>6/26/18</a:t>
            </a:fld>
            <a:endParaRPr lang="en-US"/>
          </a:p>
        </p:txBody>
      </p:sp>
      <p:sp>
        <p:nvSpPr>
          <p:cNvPr id="8" name="Footer Placeholder 7">
            <a:extLst>
              <a:ext uri="{FF2B5EF4-FFF2-40B4-BE49-F238E27FC236}">
                <a16:creationId xmlns:a16="http://schemas.microsoft.com/office/drawing/2014/main" id="{8EACE604-32FA-4648-8D78-D2AFC5D5ED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AAA320-F583-4B53-B368-F87FD2C0AE91}"/>
              </a:ext>
            </a:extLst>
          </p:cNvPr>
          <p:cNvSpPr>
            <a:spLocks noGrp="1"/>
          </p:cNvSpPr>
          <p:nvPr>
            <p:ph type="sldNum" sz="quarter" idx="12"/>
          </p:nvPr>
        </p:nvSpPr>
        <p:spPr/>
        <p:txBody>
          <a:bodyPr/>
          <a:lstStyle/>
          <a:p>
            <a:fld id="{1BED61CA-E4CD-4225-8F6C-15BEA22415ED}" type="slidenum">
              <a:rPr lang="en-US" smtClean="0"/>
              <a:t>‹#›</a:t>
            </a:fld>
            <a:endParaRPr lang="en-US"/>
          </a:p>
        </p:txBody>
      </p:sp>
    </p:spTree>
    <p:extLst>
      <p:ext uri="{BB962C8B-B14F-4D97-AF65-F5344CB8AC3E}">
        <p14:creationId xmlns:p14="http://schemas.microsoft.com/office/powerpoint/2010/main" val="1408047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33EB9-DA0D-4EFD-80D8-9C090B128C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56B1D5-7FB3-45AC-BFB8-7D68F8A28645}"/>
              </a:ext>
            </a:extLst>
          </p:cNvPr>
          <p:cNvSpPr>
            <a:spLocks noGrp="1"/>
          </p:cNvSpPr>
          <p:nvPr>
            <p:ph type="dt" sz="half" idx="10"/>
          </p:nvPr>
        </p:nvSpPr>
        <p:spPr/>
        <p:txBody>
          <a:bodyPr/>
          <a:lstStyle/>
          <a:p>
            <a:fld id="{1E73F733-9DBA-4212-89BC-07CDA3BEBD64}" type="datetimeFigureOut">
              <a:rPr lang="en-US" smtClean="0"/>
              <a:t>6/26/18</a:t>
            </a:fld>
            <a:endParaRPr lang="en-US"/>
          </a:p>
        </p:txBody>
      </p:sp>
      <p:sp>
        <p:nvSpPr>
          <p:cNvPr id="4" name="Footer Placeholder 3">
            <a:extLst>
              <a:ext uri="{FF2B5EF4-FFF2-40B4-BE49-F238E27FC236}">
                <a16:creationId xmlns:a16="http://schemas.microsoft.com/office/drawing/2014/main" id="{FDFBC426-FBF1-4F62-A2E6-46336D04CD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A57347-B654-4654-B3C9-1A40BB44BF2E}"/>
              </a:ext>
            </a:extLst>
          </p:cNvPr>
          <p:cNvSpPr>
            <a:spLocks noGrp="1"/>
          </p:cNvSpPr>
          <p:nvPr>
            <p:ph type="sldNum" sz="quarter" idx="12"/>
          </p:nvPr>
        </p:nvSpPr>
        <p:spPr/>
        <p:txBody>
          <a:bodyPr/>
          <a:lstStyle/>
          <a:p>
            <a:fld id="{1BED61CA-E4CD-4225-8F6C-15BEA22415ED}" type="slidenum">
              <a:rPr lang="en-US" smtClean="0"/>
              <a:t>‹#›</a:t>
            </a:fld>
            <a:endParaRPr lang="en-US"/>
          </a:p>
        </p:txBody>
      </p:sp>
    </p:spTree>
    <p:extLst>
      <p:ext uri="{BB962C8B-B14F-4D97-AF65-F5344CB8AC3E}">
        <p14:creationId xmlns:p14="http://schemas.microsoft.com/office/powerpoint/2010/main" val="2993119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89EAD-5AD0-4076-9CEA-A19D3F009B82}"/>
              </a:ext>
            </a:extLst>
          </p:cNvPr>
          <p:cNvSpPr>
            <a:spLocks noGrp="1"/>
          </p:cNvSpPr>
          <p:nvPr>
            <p:ph type="dt" sz="half" idx="10"/>
          </p:nvPr>
        </p:nvSpPr>
        <p:spPr/>
        <p:txBody>
          <a:bodyPr/>
          <a:lstStyle/>
          <a:p>
            <a:fld id="{1E73F733-9DBA-4212-89BC-07CDA3BEBD64}" type="datetimeFigureOut">
              <a:rPr lang="en-US" smtClean="0"/>
              <a:t>6/26/18</a:t>
            </a:fld>
            <a:endParaRPr lang="en-US"/>
          </a:p>
        </p:txBody>
      </p:sp>
      <p:sp>
        <p:nvSpPr>
          <p:cNvPr id="3" name="Footer Placeholder 2">
            <a:extLst>
              <a:ext uri="{FF2B5EF4-FFF2-40B4-BE49-F238E27FC236}">
                <a16:creationId xmlns:a16="http://schemas.microsoft.com/office/drawing/2014/main" id="{3D66EF0D-5FC9-4EC9-8C03-1EE1F3D796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6E656C-7FFE-4FF7-9538-5A4E94152F7C}"/>
              </a:ext>
            </a:extLst>
          </p:cNvPr>
          <p:cNvSpPr>
            <a:spLocks noGrp="1"/>
          </p:cNvSpPr>
          <p:nvPr>
            <p:ph type="sldNum" sz="quarter" idx="12"/>
          </p:nvPr>
        </p:nvSpPr>
        <p:spPr/>
        <p:txBody>
          <a:bodyPr/>
          <a:lstStyle/>
          <a:p>
            <a:fld id="{1BED61CA-E4CD-4225-8F6C-15BEA22415ED}" type="slidenum">
              <a:rPr lang="en-US" smtClean="0"/>
              <a:t>‹#›</a:t>
            </a:fld>
            <a:endParaRPr lang="en-US"/>
          </a:p>
        </p:txBody>
      </p:sp>
    </p:spTree>
    <p:extLst>
      <p:ext uri="{BB962C8B-B14F-4D97-AF65-F5344CB8AC3E}">
        <p14:creationId xmlns:p14="http://schemas.microsoft.com/office/powerpoint/2010/main" val="4247787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20D41-7090-41DA-84B5-2D4F23BCE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C0426C-42F8-4E56-852F-A8ADF5A3A8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8A1EEB-6CA9-41E8-840F-A2F2BC37A9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F44CF3-D0B2-4E37-82CE-11445E852503}"/>
              </a:ext>
            </a:extLst>
          </p:cNvPr>
          <p:cNvSpPr>
            <a:spLocks noGrp="1"/>
          </p:cNvSpPr>
          <p:nvPr>
            <p:ph type="dt" sz="half" idx="10"/>
          </p:nvPr>
        </p:nvSpPr>
        <p:spPr/>
        <p:txBody>
          <a:bodyPr/>
          <a:lstStyle/>
          <a:p>
            <a:fld id="{1E73F733-9DBA-4212-89BC-07CDA3BEBD64}" type="datetimeFigureOut">
              <a:rPr lang="en-US" smtClean="0"/>
              <a:t>6/26/18</a:t>
            </a:fld>
            <a:endParaRPr lang="en-US"/>
          </a:p>
        </p:txBody>
      </p:sp>
      <p:sp>
        <p:nvSpPr>
          <p:cNvPr id="6" name="Footer Placeholder 5">
            <a:extLst>
              <a:ext uri="{FF2B5EF4-FFF2-40B4-BE49-F238E27FC236}">
                <a16:creationId xmlns:a16="http://schemas.microsoft.com/office/drawing/2014/main" id="{51596E5F-6A96-4D62-92F5-6476D16A29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50918-3692-457C-B542-F865D2042BD4}"/>
              </a:ext>
            </a:extLst>
          </p:cNvPr>
          <p:cNvSpPr>
            <a:spLocks noGrp="1"/>
          </p:cNvSpPr>
          <p:nvPr>
            <p:ph type="sldNum" sz="quarter" idx="12"/>
          </p:nvPr>
        </p:nvSpPr>
        <p:spPr/>
        <p:txBody>
          <a:bodyPr/>
          <a:lstStyle/>
          <a:p>
            <a:fld id="{1BED61CA-E4CD-4225-8F6C-15BEA22415ED}" type="slidenum">
              <a:rPr lang="en-US" smtClean="0"/>
              <a:t>‹#›</a:t>
            </a:fld>
            <a:endParaRPr lang="en-US"/>
          </a:p>
        </p:txBody>
      </p:sp>
    </p:spTree>
    <p:extLst>
      <p:ext uri="{BB962C8B-B14F-4D97-AF65-F5344CB8AC3E}">
        <p14:creationId xmlns:p14="http://schemas.microsoft.com/office/powerpoint/2010/main" val="966813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36B6-C7A2-4A48-BFB1-6A7AA05C6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867B08-E0EF-45CD-AA70-C8CF85A42F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23D71B-8AE7-488B-8B04-B7F87D8A68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E7D3BD2-D9B5-4586-84B9-CBB7695FBDF1}"/>
              </a:ext>
            </a:extLst>
          </p:cNvPr>
          <p:cNvSpPr>
            <a:spLocks noGrp="1"/>
          </p:cNvSpPr>
          <p:nvPr>
            <p:ph type="dt" sz="half" idx="10"/>
          </p:nvPr>
        </p:nvSpPr>
        <p:spPr/>
        <p:txBody>
          <a:bodyPr/>
          <a:lstStyle/>
          <a:p>
            <a:fld id="{1E73F733-9DBA-4212-89BC-07CDA3BEBD64}" type="datetimeFigureOut">
              <a:rPr lang="en-US" smtClean="0"/>
              <a:t>6/26/18</a:t>
            </a:fld>
            <a:endParaRPr lang="en-US"/>
          </a:p>
        </p:txBody>
      </p:sp>
      <p:sp>
        <p:nvSpPr>
          <p:cNvPr id="6" name="Footer Placeholder 5">
            <a:extLst>
              <a:ext uri="{FF2B5EF4-FFF2-40B4-BE49-F238E27FC236}">
                <a16:creationId xmlns:a16="http://schemas.microsoft.com/office/drawing/2014/main" id="{9DF1EDE8-00F9-4197-A99C-0605DD1441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E0630-21BD-4A8B-9619-5BBC6663920F}"/>
              </a:ext>
            </a:extLst>
          </p:cNvPr>
          <p:cNvSpPr>
            <a:spLocks noGrp="1"/>
          </p:cNvSpPr>
          <p:nvPr>
            <p:ph type="sldNum" sz="quarter" idx="12"/>
          </p:nvPr>
        </p:nvSpPr>
        <p:spPr/>
        <p:txBody>
          <a:bodyPr/>
          <a:lstStyle/>
          <a:p>
            <a:fld id="{1BED61CA-E4CD-4225-8F6C-15BEA22415ED}" type="slidenum">
              <a:rPr lang="en-US" smtClean="0"/>
              <a:t>‹#›</a:t>
            </a:fld>
            <a:endParaRPr lang="en-US"/>
          </a:p>
        </p:txBody>
      </p:sp>
    </p:spTree>
    <p:extLst>
      <p:ext uri="{BB962C8B-B14F-4D97-AF65-F5344CB8AC3E}">
        <p14:creationId xmlns:p14="http://schemas.microsoft.com/office/powerpoint/2010/main" val="4119997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496E98-3889-425E-9544-9C66118E7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EE1B83-C963-421E-99F5-3E4D14CE3D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5B75A-89FE-4E29-A4E5-BFA71FDAA8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73F733-9DBA-4212-89BC-07CDA3BEBD64}" type="datetimeFigureOut">
              <a:rPr lang="en-US" smtClean="0"/>
              <a:t>6/26/18</a:t>
            </a:fld>
            <a:endParaRPr lang="en-US"/>
          </a:p>
        </p:txBody>
      </p:sp>
      <p:sp>
        <p:nvSpPr>
          <p:cNvPr id="5" name="Footer Placeholder 4">
            <a:extLst>
              <a:ext uri="{FF2B5EF4-FFF2-40B4-BE49-F238E27FC236}">
                <a16:creationId xmlns:a16="http://schemas.microsoft.com/office/drawing/2014/main" id="{862E831D-C76B-4427-9B1E-CB15996A57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BE7C66-A666-4AFC-9BFC-C016929596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ED61CA-E4CD-4225-8F6C-15BEA22415ED}" type="slidenum">
              <a:rPr lang="en-US" smtClean="0"/>
              <a:t>‹#›</a:t>
            </a:fld>
            <a:endParaRPr lang="en-US"/>
          </a:p>
        </p:txBody>
      </p:sp>
    </p:spTree>
    <p:extLst>
      <p:ext uri="{BB962C8B-B14F-4D97-AF65-F5344CB8AC3E}">
        <p14:creationId xmlns:p14="http://schemas.microsoft.com/office/powerpoint/2010/main" val="141703978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
            <a:extLst>
              <a:ext uri="{FF2B5EF4-FFF2-40B4-BE49-F238E27FC236}">
                <a16:creationId xmlns:a16="http://schemas.microsoft.com/office/drawing/2014/main" id="{E071D99A-F29E-4275-B25E-D9910CF7DED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90123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
            <a:extLst>
              <a:ext uri="{FF2B5EF4-FFF2-40B4-BE49-F238E27FC236}">
                <a16:creationId xmlns:a16="http://schemas.microsoft.com/office/drawing/2014/main" id="{A2FAFB67-3AB8-473A-8B7C-66BBC04615F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0148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
            <a:extLst>
              <a:ext uri="{FF2B5EF4-FFF2-40B4-BE49-F238E27FC236}">
                <a16:creationId xmlns:a16="http://schemas.microsoft.com/office/drawing/2014/main" id="{86834BCC-27A5-4532-B9C8-453E2B386FA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8553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
            <a:extLst>
              <a:ext uri="{FF2B5EF4-FFF2-40B4-BE49-F238E27FC236}">
                <a16:creationId xmlns:a16="http://schemas.microsoft.com/office/drawing/2014/main" id="{5F9BFD1E-4F97-4E67-BBB9-C7D485E6A9C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7915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
            <a:extLst>
              <a:ext uri="{FF2B5EF4-FFF2-40B4-BE49-F238E27FC236}">
                <a16:creationId xmlns:a16="http://schemas.microsoft.com/office/drawing/2014/main" id="{A07EDACC-A9F6-4D2E-A11E-1562E1ACE52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91775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
            <a:extLst>
              <a:ext uri="{FF2B5EF4-FFF2-40B4-BE49-F238E27FC236}">
                <a16:creationId xmlns:a16="http://schemas.microsoft.com/office/drawing/2014/main" id="{43229A67-2A9E-4D09-9496-DE3C2A6F7DB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24411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
            <a:extLst>
              <a:ext uri="{FF2B5EF4-FFF2-40B4-BE49-F238E27FC236}">
                <a16:creationId xmlns:a16="http://schemas.microsoft.com/office/drawing/2014/main" id="{FDCD4D0C-0DEF-4A8A-93BA-CD1C49A1210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5444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
            <a:extLst>
              <a:ext uri="{FF2B5EF4-FFF2-40B4-BE49-F238E27FC236}">
                <a16:creationId xmlns:a16="http://schemas.microsoft.com/office/drawing/2014/main" id="{C141DE73-D959-4916-A890-D6F3CB0859D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5756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
            <a:extLst>
              <a:ext uri="{FF2B5EF4-FFF2-40B4-BE49-F238E27FC236}">
                <a16:creationId xmlns:a16="http://schemas.microsoft.com/office/drawing/2014/main" id="{19EB4C1D-748A-477C-A462-A3CE35FCCB1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6148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
            <a:extLst>
              <a:ext uri="{FF2B5EF4-FFF2-40B4-BE49-F238E27FC236}">
                <a16:creationId xmlns:a16="http://schemas.microsoft.com/office/drawing/2014/main" id="{4561012C-8EBB-4206-99C7-F3AD86F989E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0000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
            <a:extLst>
              <a:ext uri="{FF2B5EF4-FFF2-40B4-BE49-F238E27FC236}">
                <a16:creationId xmlns:a16="http://schemas.microsoft.com/office/drawing/2014/main" id="{23EA69CB-F760-48E6-8C22-AF56B92D4CA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4632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
            <a:extLst>
              <a:ext uri="{FF2B5EF4-FFF2-40B4-BE49-F238E27FC236}">
                <a16:creationId xmlns:a16="http://schemas.microsoft.com/office/drawing/2014/main" id="{3A9EDBF2-C71A-404F-9B0B-B180B8E3375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6743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
            <a:extLst>
              <a:ext uri="{FF2B5EF4-FFF2-40B4-BE49-F238E27FC236}">
                <a16:creationId xmlns:a16="http://schemas.microsoft.com/office/drawing/2014/main" id="{49166420-0D88-4323-82AE-C8A23289A98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4418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
            <a:extLst>
              <a:ext uri="{FF2B5EF4-FFF2-40B4-BE49-F238E27FC236}">
                <a16:creationId xmlns:a16="http://schemas.microsoft.com/office/drawing/2014/main" id="{10DE642A-316A-4C3B-9DD6-1510EFE9951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06314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
            <a:extLst>
              <a:ext uri="{FF2B5EF4-FFF2-40B4-BE49-F238E27FC236}">
                <a16:creationId xmlns:a16="http://schemas.microsoft.com/office/drawing/2014/main" id="{ADF07649-316D-4CA4-AB32-1B29C270606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0911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
            <a:extLst>
              <a:ext uri="{FF2B5EF4-FFF2-40B4-BE49-F238E27FC236}">
                <a16:creationId xmlns:a16="http://schemas.microsoft.com/office/drawing/2014/main" id="{7A9646EF-023A-4415-AB9F-D9DB0C59D7B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35215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
            <a:extLst>
              <a:ext uri="{FF2B5EF4-FFF2-40B4-BE49-F238E27FC236}">
                <a16:creationId xmlns:a16="http://schemas.microsoft.com/office/drawing/2014/main" id="{84F1ACD5-BFEB-4D39-8BDC-897E66DD5FC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0491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
            <a:extLst>
              <a:ext uri="{FF2B5EF4-FFF2-40B4-BE49-F238E27FC236}">
                <a16:creationId xmlns:a16="http://schemas.microsoft.com/office/drawing/2014/main" id="{AB527FD9-9681-4CF4-9B41-F492ACF5C82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97814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
            <a:extLst>
              <a:ext uri="{FF2B5EF4-FFF2-40B4-BE49-F238E27FC236}">
                <a16:creationId xmlns:a16="http://schemas.microsoft.com/office/drawing/2014/main" id="{A49967EF-31A7-4C84-ACDC-325E55B9E04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4934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
            <a:extLst>
              <a:ext uri="{FF2B5EF4-FFF2-40B4-BE49-F238E27FC236}">
                <a16:creationId xmlns:a16="http://schemas.microsoft.com/office/drawing/2014/main" id="{728DE6FC-A7FE-4D97-963F-DC680818773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9998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
            <a:extLst>
              <a:ext uri="{FF2B5EF4-FFF2-40B4-BE49-F238E27FC236}">
                <a16:creationId xmlns:a16="http://schemas.microsoft.com/office/drawing/2014/main" id="{6BFBA305-595C-4D12-B7B2-270C6E7F7A5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887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
            <a:extLst>
              <a:ext uri="{FF2B5EF4-FFF2-40B4-BE49-F238E27FC236}">
                <a16:creationId xmlns:a16="http://schemas.microsoft.com/office/drawing/2014/main" id="{FF882898-0CCD-4BC2-ADE7-3FE0D76E4EA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8073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
            <a:extLst>
              <a:ext uri="{FF2B5EF4-FFF2-40B4-BE49-F238E27FC236}">
                <a16:creationId xmlns:a16="http://schemas.microsoft.com/office/drawing/2014/main" id="{52A9F14E-1D49-4665-B79C-43EE66FF87C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4129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
            <a:extLst>
              <a:ext uri="{FF2B5EF4-FFF2-40B4-BE49-F238E27FC236}">
                <a16:creationId xmlns:a16="http://schemas.microsoft.com/office/drawing/2014/main" id="{9CB0F501-CDF8-49A6-B76B-BA6F297DC97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8511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
            <a:extLst>
              <a:ext uri="{FF2B5EF4-FFF2-40B4-BE49-F238E27FC236}">
                <a16:creationId xmlns:a16="http://schemas.microsoft.com/office/drawing/2014/main" id="{88A9A301-C40A-4C26-B245-CB1E701DF91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7093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
            <a:extLst>
              <a:ext uri="{FF2B5EF4-FFF2-40B4-BE49-F238E27FC236}">
                <a16:creationId xmlns:a16="http://schemas.microsoft.com/office/drawing/2014/main" id="{7F39F35B-B06C-404A-A0A2-182ABF7DEC8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5486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
            <a:extLst>
              <a:ext uri="{FF2B5EF4-FFF2-40B4-BE49-F238E27FC236}">
                <a16:creationId xmlns:a16="http://schemas.microsoft.com/office/drawing/2014/main" id="{ECDB0468-0D0F-498C-8802-36E0B9B2FE3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9126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
            <a:extLst>
              <a:ext uri="{FF2B5EF4-FFF2-40B4-BE49-F238E27FC236}">
                <a16:creationId xmlns:a16="http://schemas.microsoft.com/office/drawing/2014/main" id="{BC052152-1C02-44AE-9648-06F857E8B5F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7263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
            <a:extLst>
              <a:ext uri="{FF2B5EF4-FFF2-40B4-BE49-F238E27FC236}">
                <a16:creationId xmlns:a16="http://schemas.microsoft.com/office/drawing/2014/main" id="{4A47BE65-1C41-4033-8770-A96B58E4893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7380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
            <a:extLst>
              <a:ext uri="{FF2B5EF4-FFF2-40B4-BE49-F238E27FC236}">
                <a16:creationId xmlns:a16="http://schemas.microsoft.com/office/drawing/2014/main" id="{8D4984F5-8B37-4058-BF76-5B7A2110A59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0715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
            <a:extLst>
              <a:ext uri="{FF2B5EF4-FFF2-40B4-BE49-F238E27FC236}">
                <a16:creationId xmlns:a16="http://schemas.microsoft.com/office/drawing/2014/main" id="{629C01B3-3BB4-4409-BD13-92C2C9DC0F2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9898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8">
            <a:extLst>
              <a:ext uri="{FF2B5EF4-FFF2-40B4-BE49-F238E27FC236}">
                <a16:creationId xmlns:a16="http://schemas.microsoft.com/office/drawing/2014/main" id="{3FBC6778-79B2-40C4-A934-30462EFE81E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9086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
            <a:extLst>
              <a:ext uri="{FF2B5EF4-FFF2-40B4-BE49-F238E27FC236}">
                <a16:creationId xmlns:a16="http://schemas.microsoft.com/office/drawing/2014/main" id="{23DD83F7-94E5-4B9C-B25D-71355313876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2002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
            <a:extLst>
              <a:ext uri="{FF2B5EF4-FFF2-40B4-BE49-F238E27FC236}">
                <a16:creationId xmlns:a16="http://schemas.microsoft.com/office/drawing/2014/main" id="{A5360F0A-F83A-4383-86FD-98A3A8F37C2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987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
            <a:extLst>
              <a:ext uri="{FF2B5EF4-FFF2-40B4-BE49-F238E27FC236}">
                <a16:creationId xmlns:a16="http://schemas.microsoft.com/office/drawing/2014/main" id="{678F9140-C6A1-4E6F-9761-DC4D41F8688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2720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
            <a:extLst>
              <a:ext uri="{FF2B5EF4-FFF2-40B4-BE49-F238E27FC236}">
                <a16:creationId xmlns:a16="http://schemas.microsoft.com/office/drawing/2014/main" id="{61A5D5A0-40BE-46C7-B018-EDF8BFFE5FD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9955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2">
            <a:extLst>
              <a:ext uri="{FF2B5EF4-FFF2-40B4-BE49-F238E27FC236}">
                <a16:creationId xmlns:a16="http://schemas.microsoft.com/office/drawing/2014/main" id="{F7AC194C-6F62-47D8-9802-23C3D0F392E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94196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
            <a:extLst>
              <a:ext uri="{FF2B5EF4-FFF2-40B4-BE49-F238E27FC236}">
                <a16:creationId xmlns:a16="http://schemas.microsoft.com/office/drawing/2014/main" id="{CAE0D02F-DFBC-4FFE-BB71-795F8C0B61B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4950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4">
            <a:extLst>
              <a:ext uri="{FF2B5EF4-FFF2-40B4-BE49-F238E27FC236}">
                <a16:creationId xmlns:a16="http://schemas.microsoft.com/office/drawing/2014/main" id="{F2DD8BEA-8EF1-43D3-8C21-C7D7AB0B958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096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
            <a:extLst>
              <a:ext uri="{FF2B5EF4-FFF2-40B4-BE49-F238E27FC236}">
                <a16:creationId xmlns:a16="http://schemas.microsoft.com/office/drawing/2014/main" id="{5C7FBAC9-CFBD-491F-AAEC-979DA9D7540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3304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6">
            <a:extLst>
              <a:ext uri="{FF2B5EF4-FFF2-40B4-BE49-F238E27FC236}">
                <a16:creationId xmlns:a16="http://schemas.microsoft.com/office/drawing/2014/main" id="{CB6B9092-50D9-437B-9238-4ED47A3B60E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6421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378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
            <a:extLst>
              <a:ext uri="{FF2B5EF4-FFF2-40B4-BE49-F238E27FC236}">
                <a16:creationId xmlns:a16="http://schemas.microsoft.com/office/drawing/2014/main" id="{94A7D284-5D5B-4799-9589-CDD6CBA6F7F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85058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
            <a:extLst>
              <a:ext uri="{FF2B5EF4-FFF2-40B4-BE49-F238E27FC236}">
                <a16:creationId xmlns:a16="http://schemas.microsoft.com/office/drawing/2014/main" id="{207BB619-E610-4986-B15A-03D62F7C2E6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2612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
            <a:extLst>
              <a:ext uri="{FF2B5EF4-FFF2-40B4-BE49-F238E27FC236}">
                <a16:creationId xmlns:a16="http://schemas.microsoft.com/office/drawing/2014/main" id="{79E5DAC4-D3D3-4284-8FD3-65A9F6E5EC8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0782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
            <a:extLst>
              <a:ext uri="{FF2B5EF4-FFF2-40B4-BE49-F238E27FC236}">
                <a16:creationId xmlns:a16="http://schemas.microsoft.com/office/drawing/2014/main" id="{D2B68569-8633-406E-865F-1165FA16ED2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2494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
            <a:extLst>
              <a:ext uri="{FF2B5EF4-FFF2-40B4-BE49-F238E27FC236}">
                <a16:creationId xmlns:a16="http://schemas.microsoft.com/office/drawing/2014/main" id="{72BBB833-C9C7-45D5-B1E2-3368B00E4CC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63040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4147</Words>
  <Application>Microsoft Macintosh PowerPoint</Application>
  <PresentationFormat>Widescreen</PresentationFormat>
  <Paragraphs>240</Paragraphs>
  <Slides>47</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Avenir Book</vt:lpstr>
      <vt:lpstr>Calibri</vt:lpstr>
      <vt:lpstr>Calibri Light</vt:lpstr>
      <vt:lpstr>Calibri Regular</vt:lpstr>
      <vt:lpstr>Knockout 26 Junior Flyweight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Susanna Buss</dc:creator>
  <cp:lastModifiedBy>Susanna Buss</cp:lastModifiedBy>
  <cp:revision>6</cp:revision>
  <dcterms:created xsi:type="dcterms:W3CDTF">2018-06-26T09:36:00Z</dcterms:created>
  <dcterms:modified xsi:type="dcterms:W3CDTF">2018-06-26T10:15:22Z</dcterms:modified>
</cp:coreProperties>
</file>